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43463" cy="42484675"/>
  <p:notesSz cx="6858000" cy="9144000"/>
  <p:defaultTextStyle>
    <a:defPPr>
      <a:defRPr lang="fr-FR"/>
    </a:defPPr>
    <a:lvl1pPr marL="0" algn="l" defTabSz="4155724" rtl="0" eaLnBrk="1" latinLnBrk="0" hangingPunct="1">
      <a:defRPr sz="8200" kern="1200">
        <a:solidFill>
          <a:schemeClr val="tx1"/>
        </a:solidFill>
        <a:latin typeface="+mn-lt"/>
        <a:ea typeface="+mn-ea"/>
        <a:cs typeface="+mn-cs"/>
      </a:defRPr>
    </a:lvl1pPr>
    <a:lvl2pPr marL="2077862" algn="l" defTabSz="4155724" rtl="0" eaLnBrk="1" latinLnBrk="0" hangingPunct="1">
      <a:defRPr sz="8200" kern="1200">
        <a:solidFill>
          <a:schemeClr val="tx1"/>
        </a:solidFill>
        <a:latin typeface="+mn-lt"/>
        <a:ea typeface="+mn-ea"/>
        <a:cs typeface="+mn-cs"/>
      </a:defRPr>
    </a:lvl2pPr>
    <a:lvl3pPr marL="4155724" algn="l" defTabSz="4155724" rtl="0" eaLnBrk="1" latinLnBrk="0" hangingPunct="1">
      <a:defRPr sz="8200" kern="1200">
        <a:solidFill>
          <a:schemeClr val="tx1"/>
        </a:solidFill>
        <a:latin typeface="+mn-lt"/>
        <a:ea typeface="+mn-ea"/>
        <a:cs typeface="+mn-cs"/>
      </a:defRPr>
    </a:lvl3pPr>
    <a:lvl4pPr marL="6233586" algn="l" defTabSz="4155724" rtl="0" eaLnBrk="1" latinLnBrk="0" hangingPunct="1">
      <a:defRPr sz="8200" kern="1200">
        <a:solidFill>
          <a:schemeClr val="tx1"/>
        </a:solidFill>
        <a:latin typeface="+mn-lt"/>
        <a:ea typeface="+mn-ea"/>
        <a:cs typeface="+mn-cs"/>
      </a:defRPr>
    </a:lvl4pPr>
    <a:lvl5pPr marL="8311448" algn="l" defTabSz="4155724" rtl="0" eaLnBrk="1" latinLnBrk="0" hangingPunct="1">
      <a:defRPr sz="8200" kern="1200">
        <a:solidFill>
          <a:schemeClr val="tx1"/>
        </a:solidFill>
        <a:latin typeface="+mn-lt"/>
        <a:ea typeface="+mn-ea"/>
        <a:cs typeface="+mn-cs"/>
      </a:defRPr>
    </a:lvl5pPr>
    <a:lvl6pPr marL="10389310" algn="l" defTabSz="4155724" rtl="0" eaLnBrk="1" latinLnBrk="0" hangingPunct="1">
      <a:defRPr sz="8200" kern="1200">
        <a:solidFill>
          <a:schemeClr val="tx1"/>
        </a:solidFill>
        <a:latin typeface="+mn-lt"/>
        <a:ea typeface="+mn-ea"/>
        <a:cs typeface="+mn-cs"/>
      </a:defRPr>
    </a:lvl6pPr>
    <a:lvl7pPr marL="12467172" algn="l" defTabSz="4155724" rtl="0" eaLnBrk="1" latinLnBrk="0" hangingPunct="1">
      <a:defRPr sz="8200" kern="1200">
        <a:solidFill>
          <a:schemeClr val="tx1"/>
        </a:solidFill>
        <a:latin typeface="+mn-lt"/>
        <a:ea typeface="+mn-ea"/>
        <a:cs typeface="+mn-cs"/>
      </a:defRPr>
    </a:lvl7pPr>
    <a:lvl8pPr marL="14545034" algn="l" defTabSz="4155724" rtl="0" eaLnBrk="1" latinLnBrk="0" hangingPunct="1">
      <a:defRPr sz="8200" kern="1200">
        <a:solidFill>
          <a:schemeClr val="tx1"/>
        </a:solidFill>
        <a:latin typeface="+mn-lt"/>
        <a:ea typeface="+mn-ea"/>
        <a:cs typeface="+mn-cs"/>
      </a:defRPr>
    </a:lvl8pPr>
    <a:lvl9pPr marL="16622896" algn="l" defTabSz="415572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p15:clr>
            <a:srgbClr val="A4A3A4"/>
          </p15:clr>
        </p15:guide>
        <p15:guide id="2" pos="11340">
          <p15:clr>
            <a:srgbClr val="A4A3A4"/>
          </p15:clr>
        </p15:guide>
        <p15:guide id="3" orient="horz" pos="13381">
          <p15:clr>
            <a:srgbClr val="A4A3A4"/>
          </p15:clr>
        </p15:guide>
        <p15:guide id="4" pos="952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nes Chiba" initials="Y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18EC"/>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786" y="-7572"/>
      </p:cViewPr>
      <p:guideLst>
        <p:guide orient="horz" pos="16128"/>
        <p:guide pos="11340"/>
        <p:guide orient="horz" pos="13381"/>
        <p:guide pos="952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8262" y="13197790"/>
            <a:ext cx="25706944" cy="9106668"/>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4536520" y="24074649"/>
            <a:ext cx="21170424" cy="10857195"/>
          </a:xfrm>
        </p:spPr>
        <p:txBody>
          <a:bodyPr/>
          <a:lstStyle>
            <a:lvl1pPr marL="0" indent="0" algn="ctr">
              <a:buNone/>
              <a:defRPr>
                <a:solidFill>
                  <a:schemeClr val="tx1">
                    <a:tint val="75000"/>
                  </a:schemeClr>
                </a:solidFill>
              </a:defRPr>
            </a:lvl1pPr>
            <a:lvl2pPr marL="2077862" indent="0" algn="ctr">
              <a:buNone/>
              <a:defRPr>
                <a:solidFill>
                  <a:schemeClr val="tx1">
                    <a:tint val="75000"/>
                  </a:schemeClr>
                </a:solidFill>
              </a:defRPr>
            </a:lvl2pPr>
            <a:lvl3pPr marL="4155724" indent="0" algn="ctr">
              <a:buNone/>
              <a:defRPr>
                <a:solidFill>
                  <a:schemeClr val="tx1">
                    <a:tint val="75000"/>
                  </a:schemeClr>
                </a:solidFill>
              </a:defRPr>
            </a:lvl3pPr>
            <a:lvl4pPr marL="6233586" indent="0" algn="ctr">
              <a:buNone/>
              <a:defRPr>
                <a:solidFill>
                  <a:schemeClr val="tx1">
                    <a:tint val="75000"/>
                  </a:schemeClr>
                </a:solidFill>
              </a:defRPr>
            </a:lvl4pPr>
            <a:lvl5pPr marL="8311448" indent="0" algn="ctr">
              <a:buNone/>
              <a:defRPr>
                <a:solidFill>
                  <a:schemeClr val="tx1">
                    <a:tint val="75000"/>
                  </a:schemeClr>
                </a:solidFill>
              </a:defRPr>
            </a:lvl5pPr>
            <a:lvl6pPr marL="10389310" indent="0" algn="ctr">
              <a:buNone/>
              <a:defRPr>
                <a:solidFill>
                  <a:schemeClr val="tx1">
                    <a:tint val="75000"/>
                  </a:schemeClr>
                </a:solidFill>
              </a:defRPr>
            </a:lvl6pPr>
            <a:lvl7pPr marL="12467172" indent="0" algn="ctr">
              <a:buNone/>
              <a:defRPr>
                <a:solidFill>
                  <a:schemeClr val="tx1">
                    <a:tint val="75000"/>
                  </a:schemeClr>
                </a:solidFill>
              </a:defRPr>
            </a:lvl7pPr>
            <a:lvl8pPr marL="14545034" indent="0" algn="ctr">
              <a:buNone/>
              <a:defRPr>
                <a:solidFill>
                  <a:schemeClr val="tx1">
                    <a:tint val="75000"/>
                  </a:schemeClr>
                </a:solidFill>
              </a:defRPr>
            </a:lvl8pPr>
            <a:lvl9pPr marL="16622896"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6335639" y="12706068"/>
            <a:ext cx="26793817" cy="270662784"/>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954184" y="12706068"/>
            <a:ext cx="79877398" cy="27066278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89027" y="27300339"/>
            <a:ext cx="25706944" cy="8437929"/>
          </a:xfrm>
        </p:spPr>
        <p:txBody>
          <a:bodyPr anchor="t"/>
          <a:lstStyle>
            <a:lvl1pPr algn="l">
              <a:defRPr sz="182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389027" y="18006822"/>
            <a:ext cx="25706944" cy="9293520"/>
          </a:xfrm>
        </p:spPr>
        <p:txBody>
          <a:bodyPr anchor="b"/>
          <a:lstStyle>
            <a:lvl1pPr marL="0" indent="0">
              <a:buNone/>
              <a:defRPr sz="9100">
                <a:solidFill>
                  <a:schemeClr val="tx1">
                    <a:tint val="75000"/>
                  </a:schemeClr>
                </a:solidFill>
              </a:defRPr>
            </a:lvl1pPr>
            <a:lvl2pPr marL="2077862" indent="0">
              <a:buNone/>
              <a:defRPr sz="8200">
                <a:solidFill>
                  <a:schemeClr val="tx1">
                    <a:tint val="75000"/>
                  </a:schemeClr>
                </a:solidFill>
              </a:defRPr>
            </a:lvl2pPr>
            <a:lvl3pPr marL="4155724" indent="0">
              <a:buNone/>
              <a:defRPr sz="7300">
                <a:solidFill>
                  <a:schemeClr val="tx1">
                    <a:tint val="75000"/>
                  </a:schemeClr>
                </a:solidFill>
              </a:defRPr>
            </a:lvl3pPr>
            <a:lvl4pPr marL="6233586" indent="0">
              <a:buNone/>
              <a:defRPr sz="6300">
                <a:solidFill>
                  <a:schemeClr val="tx1">
                    <a:tint val="75000"/>
                  </a:schemeClr>
                </a:solidFill>
              </a:defRPr>
            </a:lvl4pPr>
            <a:lvl5pPr marL="8311448" indent="0">
              <a:buNone/>
              <a:defRPr sz="6300">
                <a:solidFill>
                  <a:schemeClr val="tx1">
                    <a:tint val="75000"/>
                  </a:schemeClr>
                </a:solidFill>
              </a:defRPr>
            </a:lvl5pPr>
            <a:lvl6pPr marL="10389310" indent="0">
              <a:buNone/>
              <a:defRPr sz="6300">
                <a:solidFill>
                  <a:schemeClr val="tx1">
                    <a:tint val="75000"/>
                  </a:schemeClr>
                </a:solidFill>
              </a:defRPr>
            </a:lvl6pPr>
            <a:lvl7pPr marL="12467172" indent="0">
              <a:buNone/>
              <a:defRPr sz="6300">
                <a:solidFill>
                  <a:schemeClr val="tx1">
                    <a:tint val="75000"/>
                  </a:schemeClr>
                </a:solidFill>
              </a:defRPr>
            </a:lvl7pPr>
            <a:lvl8pPr marL="14545034" indent="0">
              <a:buNone/>
              <a:defRPr sz="6300">
                <a:solidFill>
                  <a:schemeClr val="tx1">
                    <a:tint val="75000"/>
                  </a:schemeClr>
                </a:solidFill>
              </a:defRPr>
            </a:lvl8pPr>
            <a:lvl9pPr marL="16622896" indent="0">
              <a:buNone/>
              <a:defRPr sz="63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954184" y="74013812"/>
            <a:ext cx="53335607" cy="209355037"/>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9793849" y="74013812"/>
            <a:ext cx="53335607" cy="209355037"/>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2173" y="1701357"/>
            <a:ext cx="27219117" cy="7080779"/>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512173" y="9509884"/>
            <a:ext cx="13362782" cy="3963267"/>
          </a:xfrm>
        </p:spPr>
        <p:txBody>
          <a:bodyPr anchor="b"/>
          <a:lstStyle>
            <a:lvl1pPr marL="0" indent="0">
              <a:buNone/>
              <a:defRPr sz="10900" b="1"/>
            </a:lvl1pPr>
            <a:lvl2pPr marL="2077862" indent="0">
              <a:buNone/>
              <a:defRPr sz="9100" b="1"/>
            </a:lvl2pPr>
            <a:lvl3pPr marL="4155724" indent="0">
              <a:buNone/>
              <a:defRPr sz="8200" b="1"/>
            </a:lvl3pPr>
            <a:lvl4pPr marL="6233586" indent="0">
              <a:buNone/>
              <a:defRPr sz="7300" b="1"/>
            </a:lvl4pPr>
            <a:lvl5pPr marL="8311448" indent="0">
              <a:buNone/>
              <a:defRPr sz="7300" b="1"/>
            </a:lvl5pPr>
            <a:lvl6pPr marL="10389310" indent="0">
              <a:buNone/>
              <a:defRPr sz="7300" b="1"/>
            </a:lvl6pPr>
            <a:lvl7pPr marL="12467172" indent="0">
              <a:buNone/>
              <a:defRPr sz="7300" b="1"/>
            </a:lvl7pPr>
            <a:lvl8pPr marL="14545034" indent="0">
              <a:buNone/>
              <a:defRPr sz="7300" b="1"/>
            </a:lvl8pPr>
            <a:lvl9pPr marL="16622896" indent="0">
              <a:buNone/>
              <a:defRPr sz="73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2173" y="13473150"/>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5363263" y="9509884"/>
            <a:ext cx="13368031" cy="3963267"/>
          </a:xfrm>
        </p:spPr>
        <p:txBody>
          <a:bodyPr anchor="b"/>
          <a:lstStyle>
            <a:lvl1pPr marL="0" indent="0">
              <a:buNone/>
              <a:defRPr sz="10900" b="1"/>
            </a:lvl1pPr>
            <a:lvl2pPr marL="2077862" indent="0">
              <a:buNone/>
              <a:defRPr sz="9100" b="1"/>
            </a:lvl2pPr>
            <a:lvl3pPr marL="4155724" indent="0">
              <a:buNone/>
              <a:defRPr sz="8200" b="1"/>
            </a:lvl3pPr>
            <a:lvl4pPr marL="6233586" indent="0">
              <a:buNone/>
              <a:defRPr sz="7300" b="1"/>
            </a:lvl4pPr>
            <a:lvl5pPr marL="8311448" indent="0">
              <a:buNone/>
              <a:defRPr sz="7300" b="1"/>
            </a:lvl5pPr>
            <a:lvl6pPr marL="10389310" indent="0">
              <a:buNone/>
              <a:defRPr sz="7300" b="1"/>
            </a:lvl6pPr>
            <a:lvl7pPr marL="12467172" indent="0">
              <a:buNone/>
              <a:defRPr sz="7300" b="1"/>
            </a:lvl7pPr>
            <a:lvl8pPr marL="14545034" indent="0">
              <a:buNone/>
              <a:defRPr sz="7300" b="1"/>
            </a:lvl8pPr>
            <a:lvl9pPr marL="16622896" indent="0">
              <a:buNone/>
              <a:defRPr sz="73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63263" y="13473150"/>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2175" y="1691520"/>
            <a:ext cx="9949891" cy="7198793"/>
          </a:xfrm>
        </p:spPr>
        <p:txBody>
          <a:bodyPr anchor="b"/>
          <a:lstStyle>
            <a:lvl1pPr algn="l">
              <a:defRPr sz="9100" b="1"/>
            </a:lvl1pPr>
          </a:lstStyle>
          <a:p>
            <a:r>
              <a:rPr lang="fr-FR" smtClean="0"/>
              <a:t>Cliquez pour modifier le style du titre</a:t>
            </a:r>
            <a:endParaRPr lang="fr-FR"/>
          </a:p>
        </p:txBody>
      </p:sp>
      <p:sp>
        <p:nvSpPr>
          <p:cNvPr id="3" name="Espace réservé du contenu 2"/>
          <p:cNvSpPr>
            <a:spLocks noGrp="1"/>
          </p:cNvSpPr>
          <p:nvPr>
            <p:ph idx="1"/>
          </p:nvPr>
        </p:nvSpPr>
        <p:spPr>
          <a:xfrm>
            <a:off x="11824354" y="1691524"/>
            <a:ext cx="16906936" cy="36259492"/>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2175" y="8890316"/>
            <a:ext cx="9949891" cy="29060701"/>
          </a:xfrm>
        </p:spPr>
        <p:txBody>
          <a:bodyPr/>
          <a:lstStyle>
            <a:lvl1pPr marL="0" indent="0">
              <a:buNone/>
              <a:defRPr sz="6300"/>
            </a:lvl1pPr>
            <a:lvl2pPr marL="2077862" indent="0">
              <a:buNone/>
              <a:defRPr sz="5400"/>
            </a:lvl2pPr>
            <a:lvl3pPr marL="4155724" indent="0">
              <a:buNone/>
              <a:defRPr sz="4600"/>
            </a:lvl3pPr>
            <a:lvl4pPr marL="6233586" indent="0">
              <a:buNone/>
              <a:defRPr sz="4100"/>
            </a:lvl4pPr>
            <a:lvl5pPr marL="8311448" indent="0">
              <a:buNone/>
              <a:defRPr sz="4100"/>
            </a:lvl5pPr>
            <a:lvl6pPr marL="10389310" indent="0">
              <a:buNone/>
              <a:defRPr sz="4100"/>
            </a:lvl6pPr>
            <a:lvl7pPr marL="12467172" indent="0">
              <a:buNone/>
              <a:defRPr sz="4100"/>
            </a:lvl7pPr>
            <a:lvl8pPr marL="14545034" indent="0">
              <a:buNone/>
              <a:defRPr sz="4100"/>
            </a:lvl8pPr>
            <a:lvl9pPr marL="16622896"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27930" y="29739273"/>
            <a:ext cx="18146078" cy="3510890"/>
          </a:xfrm>
        </p:spPr>
        <p:txBody>
          <a:bodyPr anchor="b"/>
          <a:lstStyle>
            <a:lvl1pPr algn="l">
              <a:defRPr sz="91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927930" y="3796085"/>
            <a:ext cx="18146078" cy="25490805"/>
          </a:xfrm>
        </p:spPr>
        <p:txBody>
          <a:bodyPr/>
          <a:lstStyle>
            <a:lvl1pPr marL="0" indent="0">
              <a:buNone/>
              <a:defRPr sz="14500"/>
            </a:lvl1pPr>
            <a:lvl2pPr marL="2077862" indent="0">
              <a:buNone/>
              <a:defRPr sz="12800"/>
            </a:lvl2pPr>
            <a:lvl3pPr marL="4155724" indent="0">
              <a:buNone/>
              <a:defRPr sz="10900"/>
            </a:lvl3pPr>
            <a:lvl4pPr marL="6233586" indent="0">
              <a:buNone/>
              <a:defRPr sz="9100"/>
            </a:lvl4pPr>
            <a:lvl5pPr marL="8311448" indent="0">
              <a:buNone/>
              <a:defRPr sz="9100"/>
            </a:lvl5pPr>
            <a:lvl6pPr marL="10389310" indent="0">
              <a:buNone/>
              <a:defRPr sz="9100"/>
            </a:lvl6pPr>
            <a:lvl7pPr marL="12467172" indent="0">
              <a:buNone/>
              <a:defRPr sz="9100"/>
            </a:lvl7pPr>
            <a:lvl8pPr marL="14545034" indent="0">
              <a:buNone/>
              <a:defRPr sz="9100"/>
            </a:lvl8pPr>
            <a:lvl9pPr marL="16622896" indent="0">
              <a:buNone/>
              <a:defRPr sz="9100"/>
            </a:lvl9pPr>
          </a:lstStyle>
          <a:p>
            <a:endParaRPr lang="fr-FR"/>
          </a:p>
        </p:txBody>
      </p:sp>
      <p:sp>
        <p:nvSpPr>
          <p:cNvPr id="4" name="Espace réservé du texte 3"/>
          <p:cNvSpPr>
            <a:spLocks noGrp="1"/>
          </p:cNvSpPr>
          <p:nvPr>
            <p:ph type="body" sz="half" idx="2"/>
          </p:nvPr>
        </p:nvSpPr>
        <p:spPr>
          <a:xfrm>
            <a:off x="5927930" y="33250163"/>
            <a:ext cx="18146078" cy="4986045"/>
          </a:xfrm>
        </p:spPr>
        <p:txBody>
          <a:bodyPr/>
          <a:lstStyle>
            <a:lvl1pPr marL="0" indent="0">
              <a:buNone/>
              <a:defRPr sz="6300"/>
            </a:lvl1pPr>
            <a:lvl2pPr marL="2077862" indent="0">
              <a:buNone/>
              <a:defRPr sz="5400"/>
            </a:lvl2pPr>
            <a:lvl3pPr marL="4155724" indent="0">
              <a:buNone/>
              <a:defRPr sz="4600"/>
            </a:lvl3pPr>
            <a:lvl4pPr marL="6233586" indent="0">
              <a:buNone/>
              <a:defRPr sz="4100"/>
            </a:lvl4pPr>
            <a:lvl5pPr marL="8311448" indent="0">
              <a:buNone/>
              <a:defRPr sz="4100"/>
            </a:lvl5pPr>
            <a:lvl6pPr marL="10389310" indent="0">
              <a:buNone/>
              <a:defRPr sz="4100"/>
            </a:lvl6pPr>
            <a:lvl7pPr marL="12467172" indent="0">
              <a:buNone/>
              <a:defRPr sz="4100"/>
            </a:lvl7pPr>
            <a:lvl8pPr marL="14545034" indent="0">
              <a:buNone/>
              <a:defRPr sz="4100"/>
            </a:lvl8pPr>
            <a:lvl9pPr marL="16622896"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1DE65D-7EE9-4242-992C-E7D890997317}" type="datetimeFigureOut">
              <a:rPr lang="fr-FR" smtClean="0"/>
              <a:pPr/>
              <a:t>26/05/2024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CDD353-6F95-4F69-9311-DBEEC244ACD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2173" y="1701357"/>
            <a:ext cx="27219117" cy="7080779"/>
          </a:xfrm>
          <a:prstGeom prst="rect">
            <a:avLst/>
          </a:prstGeom>
        </p:spPr>
        <p:txBody>
          <a:bodyPr vert="horz" lIns="415572" tIns="207786" rIns="415572" bIns="207786"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1512173" y="9913094"/>
            <a:ext cx="27219117" cy="28037922"/>
          </a:xfrm>
          <a:prstGeom prst="rect">
            <a:avLst/>
          </a:prstGeom>
        </p:spPr>
        <p:txBody>
          <a:bodyPr vert="horz" lIns="415572" tIns="207786" rIns="415572" bIns="207786"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512173" y="39377002"/>
            <a:ext cx="7056808" cy="2261915"/>
          </a:xfrm>
          <a:prstGeom prst="rect">
            <a:avLst/>
          </a:prstGeom>
        </p:spPr>
        <p:txBody>
          <a:bodyPr vert="horz" lIns="415572" tIns="207786" rIns="415572" bIns="207786" rtlCol="0" anchor="ctr"/>
          <a:lstStyle>
            <a:lvl1pPr algn="l">
              <a:defRPr sz="5400">
                <a:solidFill>
                  <a:schemeClr val="tx1">
                    <a:tint val="75000"/>
                  </a:schemeClr>
                </a:solidFill>
              </a:defRPr>
            </a:lvl1pPr>
          </a:lstStyle>
          <a:p>
            <a:fld id="{2C1DE65D-7EE9-4242-992C-E7D890997317}" type="datetimeFigureOut">
              <a:rPr lang="fr-FR" smtClean="0"/>
              <a:pPr/>
              <a:t>26/05/2024</a:t>
            </a:fld>
            <a:endParaRPr lang="fr-FR"/>
          </a:p>
        </p:txBody>
      </p:sp>
      <p:sp>
        <p:nvSpPr>
          <p:cNvPr id="5" name="Espace réservé du pied de page 4"/>
          <p:cNvSpPr>
            <a:spLocks noGrp="1"/>
          </p:cNvSpPr>
          <p:nvPr>
            <p:ph type="ftr" sz="quarter" idx="3"/>
          </p:nvPr>
        </p:nvSpPr>
        <p:spPr>
          <a:xfrm>
            <a:off x="10333186" y="39377002"/>
            <a:ext cx="9577097" cy="2261915"/>
          </a:xfrm>
          <a:prstGeom prst="rect">
            <a:avLst/>
          </a:prstGeom>
        </p:spPr>
        <p:txBody>
          <a:bodyPr vert="horz" lIns="415572" tIns="207786" rIns="415572" bIns="207786" rtlCol="0" anchor="ctr"/>
          <a:lstStyle>
            <a:lvl1pPr algn="ctr">
              <a:defRPr sz="5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1674482" y="39377002"/>
            <a:ext cx="7056808" cy="2261915"/>
          </a:xfrm>
          <a:prstGeom prst="rect">
            <a:avLst/>
          </a:prstGeom>
        </p:spPr>
        <p:txBody>
          <a:bodyPr vert="horz" lIns="415572" tIns="207786" rIns="415572" bIns="207786" rtlCol="0" anchor="ctr"/>
          <a:lstStyle>
            <a:lvl1pPr algn="r">
              <a:defRPr sz="5400">
                <a:solidFill>
                  <a:schemeClr val="tx1">
                    <a:tint val="75000"/>
                  </a:schemeClr>
                </a:solidFill>
              </a:defRPr>
            </a:lvl1pPr>
          </a:lstStyle>
          <a:p>
            <a:fld id="{A2CDD353-6F95-4F69-9311-DBEEC244ACD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55724" rtl="0" eaLnBrk="1" latinLnBrk="0" hangingPunct="1">
        <a:spcBef>
          <a:spcPct val="0"/>
        </a:spcBef>
        <a:buNone/>
        <a:defRPr sz="20000" kern="1200">
          <a:solidFill>
            <a:schemeClr val="tx1"/>
          </a:solidFill>
          <a:latin typeface="+mj-lt"/>
          <a:ea typeface="+mj-ea"/>
          <a:cs typeface="+mj-cs"/>
        </a:defRPr>
      </a:lvl1pPr>
    </p:titleStyle>
    <p:bodyStyle>
      <a:lvl1pPr marL="1558396" indent="-1558396" algn="l" defTabSz="4155724" rtl="0" eaLnBrk="1" latinLnBrk="0" hangingPunct="1">
        <a:spcBef>
          <a:spcPct val="20000"/>
        </a:spcBef>
        <a:buFont typeface="Arial" pitchFamily="34" charset="0"/>
        <a:buChar char="•"/>
        <a:defRPr sz="14500" kern="1200">
          <a:solidFill>
            <a:schemeClr val="tx1"/>
          </a:solidFill>
          <a:latin typeface="+mn-lt"/>
          <a:ea typeface="+mn-ea"/>
          <a:cs typeface="+mn-cs"/>
        </a:defRPr>
      </a:lvl1pPr>
      <a:lvl2pPr marL="3376526" indent="-1298664" algn="l" defTabSz="415572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194655" indent="-1038931" algn="l" defTabSz="4155724"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272517" indent="-1038931" algn="l" defTabSz="415572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50379" indent="-1038931" algn="l" defTabSz="415572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28241" indent="-1038931" algn="l" defTabSz="415572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06103" indent="-1038931" algn="l" defTabSz="415572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583965" indent="-1038931" algn="l" defTabSz="415572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661827" indent="-1038931" algn="l" defTabSz="415572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55724" rtl="0" eaLnBrk="1" latinLnBrk="0" hangingPunct="1">
        <a:defRPr sz="8200" kern="1200">
          <a:solidFill>
            <a:schemeClr val="tx1"/>
          </a:solidFill>
          <a:latin typeface="+mn-lt"/>
          <a:ea typeface="+mn-ea"/>
          <a:cs typeface="+mn-cs"/>
        </a:defRPr>
      </a:lvl1pPr>
      <a:lvl2pPr marL="2077862" algn="l" defTabSz="4155724" rtl="0" eaLnBrk="1" latinLnBrk="0" hangingPunct="1">
        <a:defRPr sz="8200" kern="1200">
          <a:solidFill>
            <a:schemeClr val="tx1"/>
          </a:solidFill>
          <a:latin typeface="+mn-lt"/>
          <a:ea typeface="+mn-ea"/>
          <a:cs typeface="+mn-cs"/>
        </a:defRPr>
      </a:lvl2pPr>
      <a:lvl3pPr marL="4155724" algn="l" defTabSz="4155724" rtl="0" eaLnBrk="1" latinLnBrk="0" hangingPunct="1">
        <a:defRPr sz="8200" kern="1200">
          <a:solidFill>
            <a:schemeClr val="tx1"/>
          </a:solidFill>
          <a:latin typeface="+mn-lt"/>
          <a:ea typeface="+mn-ea"/>
          <a:cs typeface="+mn-cs"/>
        </a:defRPr>
      </a:lvl3pPr>
      <a:lvl4pPr marL="6233586" algn="l" defTabSz="4155724" rtl="0" eaLnBrk="1" latinLnBrk="0" hangingPunct="1">
        <a:defRPr sz="8200" kern="1200">
          <a:solidFill>
            <a:schemeClr val="tx1"/>
          </a:solidFill>
          <a:latin typeface="+mn-lt"/>
          <a:ea typeface="+mn-ea"/>
          <a:cs typeface="+mn-cs"/>
        </a:defRPr>
      </a:lvl4pPr>
      <a:lvl5pPr marL="8311448" algn="l" defTabSz="4155724" rtl="0" eaLnBrk="1" latinLnBrk="0" hangingPunct="1">
        <a:defRPr sz="8200" kern="1200">
          <a:solidFill>
            <a:schemeClr val="tx1"/>
          </a:solidFill>
          <a:latin typeface="+mn-lt"/>
          <a:ea typeface="+mn-ea"/>
          <a:cs typeface="+mn-cs"/>
        </a:defRPr>
      </a:lvl5pPr>
      <a:lvl6pPr marL="10389310" algn="l" defTabSz="4155724" rtl="0" eaLnBrk="1" latinLnBrk="0" hangingPunct="1">
        <a:defRPr sz="8200" kern="1200">
          <a:solidFill>
            <a:schemeClr val="tx1"/>
          </a:solidFill>
          <a:latin typeface="+mn-lt"/>
          <a:ea typeface="+mn-ea"/>
          <a:cs typeface="+mn-cs"/>
        </a:defRPr>
      </a:lvl6pPr>
      <a:lvl7pPr marL="12467172" algn="l" defTabSz="4155724" rtl="0" eaLnBrk="1" latinLnBrk="0" hangingPunct="1">
        <a:defRPr sz="8200" kern="1200">
          <a:solidFill>
            <a:schemeClr val="tx1"/>
          </a:solidFill>
          <a:latin typeface="+mn-lt"/>
          <a:ea typeface="+mn-ea"/>
          <a:cs typeface="+mn-cs"/>
        </a:defRPr>
      </a:lvl7pPr>
      <a:lvl8pPr marL="14545034" algn="l" defTabSz="4155724" rtl="0" eaLnBrk="1" latinLnBrk="0" hangingPunct="1">
        <a:defRPr sz="8200" kern="1200">
          <a:solidFill>
            <a:schemeClr val="tx1"/>
          </a:solidFill>
          <a:latin typeface="+mn-lt"/>
          <a:ea typeface="+mn-ea"/>
          <a:cs typeface="+mn-cs"/>
        </a:defRPr>
      </a:lvl8pPr>
      <a:lvl9pPr marL="16622896" algn="l" defTabSz="415572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jpe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png"/><Relationship Id="rId15" Type="http://schemas.openxmlformats.org/officeDocument/2006/relationships/image" Target="../media/image14.JP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 Id="rId1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5760594" y="2171462"/>
            <a:ext cx="19986100" cy="2437027"/>
          </a:xfrm>
          <a:solidFill>
            <a:schemeClr val="bg1"/>
          </a:solidFill>
          <a:ln w="38100">
            <a:solidFill>
              <a:srgbClr val="3618EC"/>
            </a:solidFill>
          </a:ln>
        </p:spPr>
        <p:txBody>
          <a:bodyPr>
            <a:normAutofit fontScale="90000"/>
          </a:bodyPr>
          <a:lstStyle/>
          <a:p>
            <a:r>
              <a:rPr lang="en-GB" sz="8000" b="1" dirty="0"/>
              <a:t/>
            </a:r>
            <a:br>
              <a:rPr lang="en-GB" sz="8000" b="1" dirty="0"/>
            </a:br>
            <a:r>
              <a:rPr lang="en-GB" sz="8000" b="1" dirty="0"/>
              <a:t/>
            </a:r>
            <a:br>
              <a:rPr lang="en-GB" sz="8000" b="1" dirty="0"/>
            </a:br>
            <a:r>
              <a:rPr lang="en-GB" sz="8000" b="1" dirty="0" smtClean="0"/>
              <a:t/>
            </a:r>
            <a:br>
              <a:rPr lang="en-GB" sz="8000" b="1" dirty="0" smtClean="0"/>
            </a:br>
            <a:r>
              <a:rPr lang="en-US" sz="5300" b="1" dirty="0" smtClean="0">
                <a:latin typeface="Arial" panose="020B0604020202020204" pitchFamily="34" charset="0"/>
                <a:cs typeface="Arial" panose="020B0604020202020204" pitchFamily="34" charset="0"/>
              </a:rPr>
              <a:t>Experimental </a:t>
            </a:r>
            <a:r>
              <a:rPr lang="en-US" sz="5300" b="1" dirty="0">
                <a:latin typeface="Arial" panose="020B0604020202020204" pitchFamily="34" charset="0"/>
                <a:cs typeface="Arial" panose="020B0604020202020204" pitchFamily="34" charset="0"/>
              </a:rPr>
              <a:t>and numerical study on the behavior of a multilayer for active magnetic refrigerator based on La-Fe-Co-Si</a:t>
            </a:r>
            <a:r>
              <a:rPr lang="fr-CH" sz="5300" dirty="0">
                <a:latin typeface="Arial" panose="020B0604020202020204" pitchFamily="34" charset="0"/>
                <a:cs typeface="Arial" panose="020B0604020202020204" pitchFamily="34" charset="0"/>
              </a:rPr>
              <a:t/>
            </a:r>
            <a:br>
              <a:rPr lang="fr-CH" sz="5300" dirty="0">
                <a:latin typeface="Arial" panose="020B0604020202020204" pitchFamily="34" charset="0"/>
                <a:cs typeface="Arial" panose="020B0604020202020204" pitchFamily="34" charset="0"/>
              </a:rPr>
            </a:br>
            <a:r>
              <a:rPr lang="en-US" sz="8000" dirty="0"/>
              <a:t/>
            </a:r>
            <a:br>
              <a:rPr lang="en-US" sz="8000" dirty="0"/>
            </a:br>
            <a:endParaRPr lang="en-US" dirty="0"/>
          </a:p>
        </p:txBody>
      </p:sp>
      <p:sp>
        <p:nvSpPr>
          <p:cNvPr id="10" name="ZoneTexte 9"/>
          <p:cNvSpPr txBox="1"/>
          <p:nvPr/>
        </p:nvSpPr>
        <p:spPr>
          <a:xfrm flipH="1">
            <a:off x="4320419" y="4769290"/>
            <a:ext cx="21121001" cy="2431487"/>
          </a:xfrm>
          <a:prstGeom prst="rect">
            <a:avLst/>
          </a:prstGeom>
          <a:solidFill>
            <a:schemeClr val="bg1"/>
          </a:solidFill>
          <a:ln>
            <a:solidFill>
              <a:srgbClr val="3618EC"/>
            </a:solidFill>
          </a:ln>
        </p:spPr>
        <p:txBody>
          <a:bodyPr wrap="square" lIns="76252" tIns="38126" rIns="76252" bIns="38126" rtlCol="0">
            <a:spAutoFit/>
          </a:bodyPr>
          <a:lstStyle/>
          <a:p>
            <a:pPr algn="ctr"/>
            <a:r>
              <a:rPr lang="en-GB" sz="3600" b="1" dirty="0" err="1" smtClean="0">
                <a:solidFill>
                  <a:srgbClr val="3618EC"/>
                </a:solidFill>
                <a:latin typeface="Arial" panose="020B0604020202020204" pitchFamily="34" charset="0"/>
                <a:cs typeface="Arial" panose="020B0604020202020204" pitchFamily="34" charset="0"/>
              </a:rPr>
              <a:t>Younes</a:t>
            </a:r>
            <a:r>
              <a:rPr lang="en-GB" sz="3600" b="1" dirty="0" smtClean="0">
                <a:solidFill>
                  <a:srgbClr val="3618EC"/>
                </a:solidFill>
                <a:latin typeface="Arial" panose="020B0604020202020204" pitchFamily="34" charset="0"/>
                <a:cs typeface="Arial" panose="020B0604020202020204" pitchFamily="34" charset="0"/>
              </a:rPr>
              <a:t> </a:t>
            </a:r>
            <a:r>
              <a:rPr lang="en-GB" sz="3600" b="1" dirty="0" smtClean="0">
                <a:solidFill>
                  <a:srgbClr val="3618EC"/>
                </a:solidFill>
                <a:latin typeface="Arial" panose="020B0604020202020204" pitchFamily="34" charset="0"/>
                <a:cs typeface="Arial" panose="020B0604020202020204" pitchFamily="34" charset="0"/>
              </a:rPr>
              <a:t>CHIBA, ……………………………………</a:t>
            </a:r>
            <a:endParaRPr lang="fr-CH" sz="2700" b="1" dirty="0">
              <a:solidFill>
                <a:srgbClr val="3618EC"/>
              </a:solidFill>
              <a:latin typeface="Arial" panose="020B0604020202020204" pitchFamily="34" charset="0"/>
              <a:cs typeface="Arial" panose="020B0604020202020204" pitchFamily="34" charset="0"/>
            </a:endParaRPr>
          </a:p>
          <a:p>
            <a:pPr algn="ctr"/>
            <a:r>
              <a:rPr lang="en-GB" sz="3000" i="1" dirty="0" smtClean="0">
                <a:solidFill>
                  <a:srgbClr val="3618EC"/>
                </a:solidFill>
                <a:latin typeface="Arial" panose="020B0604020202020204" pitchFamily="34" charset="0"/>
                <a:cs typeface="Arial" panose="020B0604020202020204" pitchFamily="34" charset="0"/>
              </a:rPr>
              <a:t>LERM, Mechanical </a:t>
            </a:r>
            <a:r>
              <a:rPr lang="en-GB" sz="3000" i="1" dirty="0">
                <a:solidFill>
                  <a:srgbClr val="3618EC"/>
                </a:solidFill>
                <a:latin typeface="Arial" panose="020B0604020202020204" pitchFamily="34" charset="0"/>
                <a:cs typeface="Arial" panose="020B0604020202020204" pitchFamily="34" charset="0"/>
              </a:rPr>
              <a:t>Engineering Department, Faculty of Technology </a:t>
            </a:r>
            <a:endParaRPr lang="fr-CH" sz="3000" i="1" dirty="0">
              <a:solidFill>
                <a:srgbClr val="3618EC"/>
              </a:solidFill>
              <a:latin typeface="Arial" panose="020B0604020202020204" pitchFamily="34" charset="0"/>
              <a:cs typeface="Arial" panose="020B0604020202020204" pitchFamily="34" charset="0"/>
            </a:endParaRPr>
          </a:p>
          <a:p>
            <a:pPr algn="ctr"/>
            <a:r>
              <a:rPr lang="en-GB" sz="3000" i="1" dirty="0">
                <a:solidFill>
                  <a:srgbClr val="3618EC"/>
                </a:solidFill>
                <a:latin typeface="Arial" panose="020B0604020202020204" pitchFamily="34" charset="0"/>
                <a:cs typeface="Arial" panose="020B0604020202020204" pitchFamily="34" charset="0"/>
              </a:rPr>
              <a:t>University of </a:t>
            </a:r>
            <a:r>
              <a:rPr lang="en-GB" sz="3000" i="1" dirty="0" err="1">
                <a:solidFill>
                  <a:srgbClr val="3618EC"/>
                </a:solidFill>
                <a:latin typeface="Arial" panose="020B0604020202020204" pitchFamily="34" charset="0"/>
                <a:cs typeface="Arial" panose="020B0604020202020204" pitchFamily="34" charset="0"/>
              </a:rPr>
              <a:t>Médéa</a:t>
            </a:r>
            <a:r>
              <a:rPr lang="en-GB" sz="3000" i="1" dirty="0">
                <a:solidFill>
                  <a:srgbClr val="3618EC"/>
                </a:solidFill>
                <a:latin typeface="Arial" panose="020B0604020202020204" pitchFamily="34" charset="0"/>
                <a:cs typeface="Arial" panose="020B0604020202020204" pitchFamily="34" charset="0"/>
              </a:rPr>
              <a:t>, </a:t>
            </a:r>
            <a:r>
              <a:rPr lang="en-GB" sz="3000" i="1" dirty="0" err="1">
                <a:solidFill>
                  <a:srgbClr val="3618EC"/>
                </a:solidFill>
                <a:latin typeface="Arial" panose="020B0604020202020204" pitchFamily="34" charset="0"/>
                <a:cs typeface="Arial" panose="020B0604020202020204" pitchFamily="34" charset="0"/>
              </a:rPr>
              <a:t>Médéa</a:t>
            </a:r>
            <a:r>
              <a:rPr lang="en-GB" sz="3000" i="1" dirty="0">
                <a:solidFill>
                  <a:srgbClr val="3618EC"/>
                </a:solidFill>
                <a:latin typeface="Arial" panose="020B0604020202020204" pitchFamily="34" charset="0"/>
                <a:cs typeface="Arial" panose="020B0604020202020204" pitchFamily="34" charset="0"/>
              </a:rPr>
              <a:t>, 26000, Algeria</a:t>
            </a:r>
            <a:endParaRPr lang="fr-CH" sz="3000" i="1" dirty="0">
              <a:solidFill>
                <a:srgbClr val="3618EC"/>
              </a:solidFill>
              <a:latin typeface="Arial" panose="020B0604020202020204" pitchFamily="34" charset="0"/>
              <a:cs typeface="Arial" panose="020B0604020202020204" pitchFamily="34" charset="0"/>
            </a:endParaRPr>
          </a:p>
          <a:p>
            <a:pPr algn="ctr"/>
            <a:r>
              <a:rPr lang="fr-FR" sz="3000" b="1" dirty="0" smtClean="0">
                <a:solidFill>
                  <a:srgbClr val="00B050"/>
                </a:solidFill>
                <a:latin typeface="Arial" panose="020B0604020202020204" pitchFamily="34" charset="0"/>
                <a:cs typeface="Arial" panose="020B0604020202020204" pitchFamily="34" charset="0"/>
              </a:rPr>
              <a:t>chiba.younes@univ-medea.dz</a:t>
            </a:r>
            <a:endParaRPr lang="fr-CH" sz="2700" b="1" dirty="0">
              <a:solidFill>
                <a:srgbClr val="00B050"/>
              </a:solidFill>
              <a:latin typeface="Arial" panose="020B0604020202020204" pitchFamily="34" charset="0"/>
              <a:cs typeface="Arial" panose="020B0604020202020204" pitchFamily="34" charset="0"/>
            </a:endParaRPr>
          </a:p>
          <a:p>
            <a:pPr algn="ctr"/>
            <a:endParaRPr lang="fr-CH" sz="2700" b="1" dirty="0">
              <a:solidFill>
                <a:srgbClr val="3618EC"/>
              </a:solidFill>
              <a:latin typeface="Arial" panose="020B0604020202020204" pitchFamily="34" charset="0"/>
              <a:cs typeface="Arial" panose="020B0604020202020204" pitchFamily="34" charset="0"/>
            </a:endParaRPr>
          </a:p>
        </p:txBody>
      </p:sp>
      <p:sp>
        <p:nvSpPr>
          <p:cNvPr id="11" name="ZoneTexte 10"/>
          <p:cNvSpPr txBox="1"/>
          <p:nvPr/>
        </p:nvSpPr>
        <p:spPr>
          <a:xfrm>
            <a:off x="1028474" y="8870551"/>
            <a:ext cx="28307488" cy="4155036"/>
          </a:xfrm>
          <a:prstGeom prst="rect">
            <a:avLst/>
          </a:prstGeom>
          <a:solidFill>
            <a:schemeClr val="bg1"/>
          </a:solidFill>
          <a:ln w="63500">
            <a:solidFill>
              <a:schemeClr val="accent1"/>
            </a:solidFill>
          </a:ln>
        </p:spPr>
        <p:txBody>
          <a:bodyPr wrap="square" lIns="76252" tIns="38126" rIns="76252" bIns="38126" rtlCol="0">
            <a:spAutoFit/>
          </a:bodyPr>
          <a:lstStyle/>
          <a:p>
            <a:endParaRPr lang="en-GB" sz="4000" dirty="0" smtClean="0"/>
          </a:p>
          <a:p>
            <a:pPr algn="just"/>
            <a:r>
              <a:rPr lang="en-GB" sz="3700" dirty="0" smtClean="0">
                <a:latin typeface="Arial" panose="020B0604020202020204" pitchFamily="34" charset="0"/>
                <a:cs typeface="Arial" panose="020B0604020202020204" pitchFamily="34" charset="0"/>
              </a:rPr>
              <a:t>The </a:t>
            </a:r>
            <a:r>
              <a:rPr lang="en-GB" sz="3700" dirty="0">
                <a:latin typeface="Arial" panose="020B0604020202020204" pitchFamily="34" charset="0"/>
                <a:cs typeface="Arial" panose="020B0604020202020204" pitchFamily="34" charset="0"/>
              </a:rPr>
              <a:t>present work dedicated to study the experimental validation of a numerical model based on La-Fe-Co-Si layered operating near room temperature. For  the purpose of this study , a numerical  simulation based on the transient energy equations is proposed for modelling the heat exchange between the multilayer material and the carrier fluid in the regenerator bed with an applied magnetic field of 1.5 T. The main findings of the simulation show a comparison between numerical model and experimental set-up including magnetocaloric effect of La-Fe-Co-Si, pressure drop, exergy and exergetic efficiency</a:t>
            </a:r>
            <a:r>
              <a:rPr lang="en-GB" sz="3700" dirty="0" smtClean="0">
                <a:latin typeface="Arial" panose="020B0604020202020204" pitchFamily="34" charset="0"/>
                <a:cs typeface="Arial" panose="020B0604020202020204" pitchFamily="34" charset="0"/>
              </a:rPr>
              <a:t>.</a:t>
            </a:r>
          </a:p>
          <a:p>
            <a:endParaRPr lang="fr-CH" sz="4000" dirty="0"/>
          </a:p>
        </p:txBody>
      </p:sp>
      <p:sp>
        <p:nvSpPr>
          <p:cNvPr id="13" name="ZoneTexte 12"/>
          <p:cNvSpPr txBox="1"/>
          <p:nvPr/>
        </p:nvSpPr>
        <p:spPr>
          <a:xfrm>
            <a:off x="1028474" y="35397667"/>
            <a:ext cx="28428460" cy="4724423"/>
          </a:xfrm>
          <a:prstGeom prst="rect">
            <a:avLst/>
          </a:prstGeom>
          <a:solidFill>
            <a:schemeClr val="bg1"/>
          </a:solidFill>
          <a:ln w="63500">
            <a:solidFill>
              <a:schemeClr val="accent1"/>
            </a:solidFill>
          </a:ln>
        </p:spPr>
        <p:txBody>
          <a:bodyPr wrap="square" lIns="76252" tIns="38126" rIns="76252" bIns="38126" rtlCol="0">
            <a:spAutoFit/>
          </a:bodyPr>
          <a:lstStyle/>
          <a:p>
            <a:pPr algn="just"/>
            <a:endParaRPr lang="en-GB" sz="4000" dirty="0" smtClean="0"/>
          </a:p>
          <a:p>
            <a:pPr algn="just"/>
            <a:r>
              <a:rPr lang="en-GB" sz="3700" dirty="0" smtClean="0">
                <a:latin typeface="Arial" panose="020B0604020202020204" pitchFamily="34" charset="0"/>
                <a:cs typeface="Arial" panose="020B0604020202020204" pitchFamily="34" charset="0"/>
              </a:rPr>
              <a:t>The </a:t>
            </a:r>
            <a:r>
              <a:rPr lang="en-GB" sz="3700" dirty="0">
                <a:latin typeface="Arial" panose="020B0604020202020204" pitchFamily="34" charset="0"/>
                <a:cs typeface="Arial" panose="020B0604020202020204" pitchFamily="34" charset="0"/>
              </a:rPr>
              <a:t>main objective of the work presented in this paper, is to study the </a:t>
            </a:r>
            <a:r>
              <a:rPr lang="en-GB" sz="3700" dirty="0" err="1">
                <a:latin typeface="Arial" panose="020B0604020202020204" pitchFamily="34" charset="0"/>
                <a:cs typeface="Arial" panose="020B0604020202020204" pitchFamily="34" charset="0"/>
              </a:rPr>
              <a:t>behavior</a:t>
            </a:r>
            <a:r>
              <a:rPr lang="en-GB" sz="3700" dirty="0">
                <a:latin typeface="Arial" panose="020B0604020202020204" pitchFamily="34" charset="0"/>
                <a:cs typeface="Arial" panose="020B0604020202020204" pitchFamily="34" charset="0"/>
              </a:rPr>
              <a:t> of a multilayer for active magnetic refrigerator and clarify the technical aspects of  the technology based on La-Fe-Co-Si. The alloys of La-Fe-Co-Si were experimentally and numerically studied for AMR demonstrator at room temperature range. The difference of about 25 </a:t>
            </a:r>
            <a:r>
              <a:rPr lang="en-GB" sz="3700" dirty="0" smtClean="0">
                <a:latin typeface="Arial" panose="020B0604020202020204" pitchFamily="34" charset="0"/>
                <a:cs typeface="Arial" panose="020B0604020202020204" pitchFamily="34" charset="0"/>
              </a:rPr>
              <a:t>% </a:t>
            </a:r>
            <a:r>
              <a:rPr lang="en-GB" sz="3700" dirty="0">
                <a:latin typeface="Arial" panose="020B0604020202020204" pitchFamily="34" charset="0"/>
                <a:cs typeface="Arial" panose="020B0604020202020204" pitchFamily="34" charset="0"/>
              </a:rPr>
              <a:t>has been noted between the experimental measurements and numerical predictions. For improving the efficiency of  the demonstrator, it is suggested that we must minimize the losses in the hydraulic circuit. The obtained results enable us to clarify the behaviour of the AMR cycle based on La-Fe-Co-Si for describing the performance of a magnetic refrigeration device and the need to propose numerical models similar as mean field theory</a:t>
            </a:r>
            <a:r>
              <a:rPr lang="en-GB" sz="3700" dirty="0" smtClean="0">
                <a:latin typeface="Arial" panose="020B0604020202020204" pitchFamily="34" charset="0"/>
                <a:cs typeface="Arial" panose="020B0604020202020204" pitchFamily="34" charset="0"/>
              </a:rPr>
              <a:t>.</a:t>
            </a:r>
          </a:p>
          <a:p>
            <a:pPr algn="just"/>
            <a:endParaRPr lang="fr-CH" sz="4000" dirty="0"/>
          </a:p>
        </p:txBody>
      </p:sp>
      <p:sp>
        <p:nvSpPr>
          <p:cNvPr id="3" name="ZoneTexte 2"/>
          <p:cNvSpPr txBox="1"/>
          <p:nvPr/>
        </p:nvSpPr>
        <p:spPr>
          <a:xfrm>
            <a:off x="1028474" y="14761617"/>
            <a:ext cx="28307488" cy="6055556"/>
          </a:xfrm>
          <a:prstGeom prst="rect">
            <a:avLst/>
          </a:prstGeom>
          <a:solidFill>
            <a:schemeClr val="bg1"/>
          </a:solidFill>
          <a:ln w="63500">
            <a:solidFill>
              <a:schemeClr val="bg1"/>
            </a:solidFill>
          </a:ln>
        </p:spPr>
        <p:txBody>
          <a:bodyPr wrap="square" lIns="76252" tIns="38126" rIns="76252" bIns="38126" rtlCol="0">
            <a:spAutoFit/>
          </a:bodyPr>
          <a:lstStyle/>
          <a:p>
            <a:pPr marL="2554436" lvl="1" indent="-476574" algn="just">
              <a:lnSpc>
                <a:spcPct val="150000"/>
              </a:lnSpc>
              <a:buFont typeface="Wingdings" panose="05000000000000000000" pitchFamily="2" charset="2"/>
              <a:buChar char="q"/>
            </a:pPr>
            <a:r>
              <a:rPr lang="en-US" sz="3700" b="1" dirty="0" smtClean="0">
                <a:latin typeface="Arial" panose="020B0604020202020204" pitchFamily="34" charset="0"/>
                <a:cs typeface="Arial" panose="020B0604020202020204" pitchFamily="34" charset="0"/>
              </a:rPr>
              <a:t>For fluid</a:t>
            </a:r>
          </a:p>
          <a:p>
            <a:pPr algn="just">
              <a:lnSpc>
                <a:spcPct val="150000"/>
              </a:lnSpc>
            </a:pPr>
            <a:endParaRPr lang="en-US" sz="3700" dirty="0" smtClean="0">
              <a:latin typeface="Arial" panose="020B0604020202020204" pitchFamily="34" charset="0"/>
              <a:cs typeface="Arial" panose="020B0604020202020204" pitchFamily="34" charset="0"/>
            </a:endParaRPr>
          </a:p>
          <a:p>
            <a:pPr marL="2554436" lvl="1" indent="-476574" algn="just">
              <a:lnSpc>
                <a:spcPct val="150000"/>
              </a:lnSpc>
              <a:buFont typeface="Wingdings" panose="05000000000000000000" pitchFamily="2" charset="2"/>
              <a:buChar char="q"/>
            </a:pPr>
            <a:r>
              <a:rPr lang="en-US" sz="3700" b="1" dirty="0" smtClean="0">
                <a:latin typeface="Arial" panose="020B0604020202020204" pitchFamily="34" charset="0"/>
                <a:cs typeface="Arial" panose="020B0604020202020204" pitchFamily="34" charset="0"/>
              </a:rPr>
              <a:t>For multilayer</a:t>
            </a:r>
          </a:p>
          <a:p>
            <a:pPr algn="just">
              <a:lnSpc>
                <a:spcPct val="150000"/>
              </a:lnSpc>
            </a:pPr>
            <a:endParaRPr lang="en-US" sz="3700" b="1" dirty="0" smtClean="0">
              <a:latin typeface="Arial" panose="020B0604020202020204" pitchFamily="34" charset="0"/>
              <a:cs typeface="Arial" panose="020B0604020202020204" pitchFamily="34" charset="0"/>
            </a:endParaRPr>
          </a:p>
          <a:p>
            <a:pPr marL="2554436" lvl="1" indent="-476574" algn="just">
              <a:lnSpc>
                <a:spcPct val="150000"/>
              </a:lnSpc>
              <a:buFont typeface="Wingdings" panose="05000000000000000000" pitchFamily="2" charset="2"/>
              <a:buChar char="q"/>
            </a:pPr>
            <a:r>
              <a:rPr lang="en-US" sz="3700" b="1" dirty="0" smtClean="0">
                <a:latin typeface="Arial" panose="020B0604020202020204" pitchFamily="34" charset="0"/>
                <a:cs typeface="Arial" panose="020B0604020202020204" pitchFamily="34" charset="0"/>
              </a:rPr>
              <a:t>For refrigerator</a:t>
            </a:r>
          </a:p>
          <a:p>
            <a:pPr algn="just">
              <a:lnSpc>
                <a:spcPct val="150000"/>
              </a:lnSpc>
            </a:pPr>
            <a:endParaRPr lang="en-US" sz="3700" b="1" dirty="0" smtClean="0">
              <a:latin typeface="Calibri" pitchFamily="34" charset="0"/>
              <a:cs typeface="Calibri" pitchFamily="34" charset="0"/>
            </a:endParaRPr>
          </a:p>
          <a:p>
            <a:pPr algn="just">
              <a:lnSpc>
                <a:spcPct val="150000"/>
              </a:lnSpc>
            </a:pPr>
            <a:endParaRPr lang="en-US" sz="3700" b="1" dirty="0">
              <a:latin typeface="Calibri" pitchFamily="34" charset="0"/>
              <a:cs typeface="Calibri" pitchFamily="34" charset="0"/>
            </a:endParaRPr>
          </a:p>
        </p:txBody>
      </p:sp>
      <p:sp>
        <p:nvSpPr>
          <p:cNvPr id="5" name="ZoneTexte 4"/>
          <p:cNvSpPr txBox="1"/>
          <p:nvPr/>
        </p:nvSpPr>
        <p:spPr>
          <a:xfrm>
            <a:off x="1028474" y="27395892"/>
            <a:ext cx="28428460" cy="646383"/>
          </a:xfrm>
          <a:prstGeom prst="rect">
            <a:avLst/>
          </a:prstGeom>
          <a:solidFill>
            <a:schemeClr val="bg1"/>
          </a:solidFill>
          <a:ln w="63500">
            <a:solidFill>
              <a:srgbClr val="3618EC"/>
            </a:solidFill>
          </a:ln>
        </p:spPr>
        <p:txBody>
          <a:bodyPr wrap="square" lIns="76252" tIns="38126" rIns="76252" bIns="38126" rtlCol="0">
            <a:spAutoFit/>
          </a:bodyPr>
          <a:lstStyle/>
          <a:p>
            <a:pPr algn="ctr"/>
            <a:r>
              <a:rPr lang="fr-FR" sz="3700" b="1" dirty="0">
                <a:latin typeface="Arial" panose="020B0604020202020204" pitchFamily="34" charset="0"/>
                <a:cs typeface="Arial" panose="020B0604020202020204" pitchFamily="34" charset="0"/>
              </a:rPr>
              <a:t>4. </a:t>
            </a:r>
            <a:r>
              <a:rPr lang="en-GB" sz="3700" b="1" dirty="0">
                <a:latin typeface="Arial" panose="020B0604020202020204" pitchFamily="34" charset="0"/>
                <a:cs typeface="Arial" panose="020B0604020202020204" pitchFamily="34" charset="0"/>
              </a:rPr>
              <a:t>Results and </a:t>
            </a:r>
            <a:r>
              <a:rPr lang="en-GB" sz="3700" b="1" dirty="0" smtClean="0">
                <a:latin typeface="Arial" panose="020B0604020202020204" pitchFamily="34" charset="0"/>
                <a:cs typeface="Arial" panose="020B0604020202020204" pitchFamily="34" charset="0"/>
              </a:rPr>
              <a:t>discussions</a:t>
            </a:r>
            <a:endParaRPr lang="fr-FR" sz="3700" b="1" dirty="0">
              <a:latin typeface="Arial" panose="020B0604020202020204" pitchFamily="34" charset="0"/>
              <a:cs typeface="Arial" panose="020B0604020202020204" pitchFamily="34" charset="0"/>
            </a:endParaRPr>
          </a:p>
        </p:txBody>
      </p:sp>
      <p:pic>
        <p:nvPicPr>
          <p:cNvPr id="6"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8203" y="20496768"/>
            <a:ext cx="9919861" cy="5138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028474" y="19450041"/>
            <a:ext cx="28307488" cy="646383"/>
          </a:xfrm>
          <a:prstGeom prst="rect">
            <a:avLst/>
          </a:prstGeom>
          <a:solidFill>
            <a:schemeClr val="bg1"/>
          </a:solidFill>
          <a:ln w="63500">
            <a:solidFill>
              <a:schemeClr val="accent1"/>
            </a:solidFill>
          </a:ln>
        </p:spPr>
        <p:txBody>
          <a:bodyPr wrap="square" lIns="76252" tIns="38126" rIns="76252" bIns="38126" rtlCol="0">
            <a:spAutoFit/>
          </a:bodyPr>
          <a:lstStyle/>
          <a:p>
            <a:pPr algn="ctr"/>
            <a:r>
              <a:rPr lang="en-GB" sz="3700" b="1" dirty="0">
                <a:latin typeface="Arial" panose="020B0604020202020204" pitchFamily="34" charset="0"/>
                <a:cs typeface="Arial" panose="020B0604020202020204" pitchFamily="34" charset="0"/>
              </a:rPr>
              <a:t>3 Experimental Setup</a:t>
            </a:r>
            <a:endParaRPr lang="fr-CH" sz="3700" dirty="0">
              <a:latin typeface="Arial" panose="020B0604020202020204" pitchFamily="34" charset="0"/>
              <a:cs typeface="Arial" panose="020B0604020202020204" pitchFamily="34" charset="0"/>
            </a:endParaRPr>
          </a:p>
        </p:txBody>
      </p:sp>
      <p:pic>
        <p:nvPicPr>
          <p:cNvPr id="1028" name="Image 38" descr="re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2774" y="21118321"/>
            <a:ext cx="5988123" cy="127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au 8"/>
          <p:cNvGraphicFramePr>
            <a:graphicFrameLocks noGrp="1"/>
          </p:cNvGraphicFramePr>
          <p:nvPr>
            <p:extLst>
              <p:ext uri="{D42A27DB-BD31-4B8C-83A1-F6EECF244321}">
                <p14:modId xmlns:p14="http://schemas.microsoft.com/office/powerpoint/2010/main" val="1708275941"/>
              </p:ext>
            </p:extLst>
          </p:nvPr>
        </p:nvGraphicFramePr>
        <p:xfrm>
          <a:off x="11881371" y="23323319"/>
          <a:ext cx="8347080" cy="2959578"/>
        </p:xfrm>
        <a:graphic>
          <a:graphicData uri="http://schemas.openxmlformats.org/drawingml/2006/table">
            <a:tbl>
              <a:tblPr firstRow="1" firstCol="1" bandRow="1">
                <a:tableStyleId>{5C22544A-7EE6-4342-B048-85BDC9FD1C3A}</a:tableStyleId>
              </a:tblPr>
              <a:tblGrid>
                <a:gridCol w="5080831"/>
                <a:gridCol w="3266249"/>
              </a:tblGrid>
              <a:tr h="354039">
                <a:tc>
                  <a:txBody>
                    <a:bodyPr/>
                    <a:lstStyle/>
                    <a:p>
                      <a:pP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Fluid</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en-GB" sz="2300" b="0" dirty="0" smtClean="0">
                          <a:solidFill>
                            <a:schemeClr val="tx1"/>
                          </a:solidFill>
                          <a:effectLst/>
                          <a:latin typeface="Arial" panose="020B0604020202020204" pitchFamily="34" charset="0"/>
                          <a:cs typeface="Arial" panose="020B0604020202020204" pitchFamily="34" charset="0"/>
                        </a:rPr>
                        <a:t>Water</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r h="413234">
                <a:tc>
                  <a:txBody>
                    <a:bodyPr/>
                    <a:lstStyle/>
                    <a:p>
                      <a:pP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Fluid Specific heat (J/</a:t>
                      </a:r>
                      <a:r>
                        <a:rPr lang="en-GB" sz="2300" b="0" dirty="0" err="1">
                          <a:solidFill>
                            <a:schemeClr val="tx1"/>
                          </a:solidFill>
                          <a:effectLst/>
                          <a:latin typeface="Arial" panose="020B0604020202020204" pitchFamily="34" charset="0"/>
                          <a:cs typeface="Arial" panose="020B0604020202020204" pitchFamily="34" charset="0"/>
                        </a:rPr>
                        <a:t>gK</a:t>
                      </a:r>
                      <a:r>
                        <a:rPr lang="en-GB" sz="2300" b="0" dirty="0">
                          <a:solidFill>
                            <a:schemeClr val="tx1"/>
                          </a:solidFill>
                          <a:effectLst/>
                          <a:latin typeface="Arial" panose="020B0604020202020204" pitchFamily="34" charset="0"/>
                          <a:cs typeface="Arial" panose="020B0604020202020204" pitchFamily="34" charset="0"/>
                        </a:rPr>
                        <a:t>)</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4.18</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r h="422110">
                <a:tc>
                  <a:txBody>
                    <a:bodyPr/>
                    <a:lstStyle/>
                    <a:p>
                      <a:pP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Total mass of solid material (g)</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fr-CH" sz="2300" b="0" dirty="0">
                          <a:solidFill>
                            <a:schemeClr val="tx1"/>
                          </a:solidFill>
                          <a:effectLst/>
                          <a:latin typeface="Arial" panose="020B0604020202020204" pitchFamily="34" charset="0"/>
                          <a:cs typeface="Arial" panose="020B0604020202020204" pitchFamily="34" charset="0"/>
                        </a:rPr>
                        <a:t>716.76</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r h="354039">
                <a:tc>
                  <a:txBody>
                    <a:bodyPr/>
                    <a:lstStyle/>
                    <a:p>
                      <a:pP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Total mass of  fluid (g)</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fr-CH" sz="2300" b="0" dirty="0">
                          <a:solidFill>
                            <a:schemeClr val="tx1"/>
                          </a:solidFill>
                          <a:effectLst/>
                          <a:latin typeface="Arial" panose="020B0604020202020204" pitchFamily="34" charset="0"/>
                          <a:cs typeface="Arial" panose="020B0604020202020204" pitchFamily="34" charset="0"/>
                        </a:rPr>
                        <a:t>45.6</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r h="354039">
                <a:tc>
                  <a:txBody>
                    <a:bodyPr/>
                    <a:lstStyle/>
                    <a:p>
                      <a:pP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Magnetocaloric material</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La(</a:t>
                      </a:r>
                      <a:r>
                        <a:rPr lang="en-GB" sz="2300" b="0" dirty="0" err="1">
                          <a:solidFill>
                            <a:schemeClr val="tx1"/>
                          </a:solidFill>
                          <a:effectLst/>
                          <a:latin typeface="Arial" panose="020B0604020202020204" pitchFamily="34" charset="0"/>
                          <a:cs typeface="Arial" panose="020B0604020202020204" pitchFamily="34" charset="0"/>
                        </a:rPr>
                        <a:t>Fe,Co</a:t>
                      </a:r>
                      <a:r>
                        <a:rPr lang="en-GB" sz="2300" b="0" dirty="0">
                          <a:solidFill>
                            <a:schemeClr val="tx1"/>
                          </a:solidFill>
                          <a:effectLst/>
                          <a:latin typeface="Arial" panose="020B0604020202020204" pitchFamily="34" charset="0"/>
                          <a:cs typeface="Arial" panose="020B0604020202020204" pitchFamily="34" charset="0"/>
                        </a:rPr>
                        <a:t>)Si</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r h="708078">
                <a:tc>
                  <a:txBody>
                    <a:bodyPr/>
                    <a:lstStyle/>
                    <a:p>
                      <a:pPr>
                        <a:lnSpc>
                          <a:spcPct val="100000"/>
                        </a:lnSpc>
                        <a:spcAft>
                          <a:spcPts val="0"/>
                        </a:spcAft>
                      </a:pPr>
                      <a:r>
                        <a:rPr lang="fr-CH" sz="2300" b="0" dirty="0">
                          <a:solidFill>
                            <a:schemeClr val="tx1"/>
                          </a:solidFill>
                          <a:effectLst/>
                          <a:latin typeface="Arial" panose="020B0604020202020204" pitchFamily="34" charset="0"/>
                          <a:cs typeface="Arial" panose="020B0604020202020204" pitchFamily="34" charset="0"/>
                        </a:rPr>
                        <a:t>Type of </a:t>
                      </a:r>
                      <a:r>
                        <a:rPr lang="en-GB" sz="2300" b="0" dirty="0">
                          <a:solidFill>
                            <a:schemeClr val="tx1"/>
                          </a:solidFill>
                          <a:effectLst/>
                          <a:latin typeface="Arial" panose="020B0604020202020204" pitchFamily="34" charset="0"/>
                          <a:cs typeface="Arial" panose="020B0604020202020204" pitchFamily="34" charset="0"/>
                        </a:rPr>
                        <a:t>magnetic</a:t>
                      </a:r>
                      <a:r>
                        <a:rPr lang="fr-CH" sz="2300" b="0" dirty="0">
                          <a:solidFill>
                            <a:schemeClr val="tx1"/>
                          </a:solidFill>
                          <a:effectLst/>
                          <a:latin typeface="Arial" panose="020B0604020202020204" pitchFamily="34" charset="0"/>
                          <a:cs typeface="Arial" panose="020B0604020202020204" pitchFamily="34" charset="0"/>
                        </a:rPr>
                        <a:t> source</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 Permanent magnet (</a:t>
                      </a:r>
                      <a:r>
                        <a:rPr lang="en-GB" sz="2300" b="0" dirty="0" err="1">
                          <a:solidFill>
                            <a:schemeClr val="tx1"/>
                          </a:solidFill>
                          <a:effectLst/>
                          <a:latin typeface="Arial" panose="020B0604020202020204" pitchFamily="34" charset="0"/>
                          <a:cs typeface="Arial" panose="020B0604020202020204" pitchFamily="34" charset="0"/>
                        </a:rPr>
                        <a:t>NdFeB</a:t>
                      </a:r>
                      <a:r>
                        <a:rPr lang="en-GB" sz="2300" b="0" dirty="0">
                          <a:solidFill>
                            <a:schemeClr val="tx1"/>
                          </a:solidFill>
                          <a:effectLst/>
                          <a:latin typeface="Arial" panose="020B0604020202020204" pitchFamily="34" charset="0"/>
                          <a:cs typeface="Arial" panose="020B0604020202020204" pitchFamily="34" charset="0"/>
                        </a:rPr>
                        <a:t>)</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r h="354039">
                <a:tc>
                  <a:txBody>
                    <a:bodyPr/>
                    <a:lstStyle/>
                    <a:p>
                      <a:pP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Magnetic field</a:t>
                      </a:r>
                      <a:r>
                        <a:rPr lang="fr-CH" sz="2300" b="0" dirty="0">
                          <a:solidFill>
                            <a:schemeClr val="tx1"/>
                          </a:solidFill>
                          <a:effectLst/>
                          <a:latin typeface="Arial" panose="020B0604020202020204" pitchFamily="34" charset="0"/>
                          <a:cs typeface="Arial" panose="020B0604020202020204" pitchFamily="34" charset="0"/>
                        </a:rPr>
                        <a:t> (T)</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c>
                  <a:txBody>
                    <a:bodyPr/>
                    <a:lstStyle/>
                    <a:p>
                      <a:pPr algn="ctr">
                        <a:lnSpc>
                          <a:spcPct val="100000"/>
                        </a:lnSpc>
                        <a:spcAft>
                          <a:spcPts val="0"/>
                        </a:spcAft>
                      </a:pPr>
                      <a:r>
                        <a:rPr lang="en-GB" sz="2300" b="0" dirty="0">
                          <a:solidFill>
                            <a:schemeClr val="tx1"/>
                          </a:solidFill>
                          <a:effectLst/>
                          <a:latin typeface="Arial" panose="020B0604020202020204" pitchFamily="34" charset="0"/>
                          <a:cs typeface="Arial" panose="020B0604020202020204" pitchFamily="34" charset="0"/>
                        </a:rPr>
                        <a:t>1.45</a:t>
                      </a:r>
                      <a:endParaRPr lang="fr-CH" sz="23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7607" marR="57607" marT="0" marB="0">
                    <a:solidFill>
                      <a:schemeClr val="bg1"/>
                    </a:solidFill>
                  </a:tcPr>
                </a:tc>
              </a:tr>
            </a:tbl>
          </a:graphicData>
        </a:graphic>
      </p:graphicFrame>
      <p:pic>
        <p:nvPicPr>
          <p:cNvPr id="1029" name="Imag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6938" y="20738281"/>
            <a:ext cx="8589024" cy="56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ZoneTexte 18"/>
          <p:cNvSpPr txBox="1"/>
          <p:nvPr/>
        </p:nvSpPr>
        <p:spPr>
          <a:xfrm>
            <a:off x="1028474" y="13537481"/>
            <a:ext cx="28307488" cy="931077"/>
          </a:xfrm>
          <a:prstGeom prst="rect">
            <a:avLst/>
          </a:prstGeom>
          <a:solidFill>
            <a:schemeClr val="bg1"/>
          </a:solidFill>
          <a:ln w="63500">
            <a:solidFill>
              <a:schemeClr val="accent1"/>
            </a:solidFill>
          </a:ln>
        </p:spPr>
        <p:txBody>
          <a:bodyPr wrap="square" lIns="76252" tIns="38126" rIns="76252" bIns="38126" rtlCol="0">
            <a:spAutoFit/>
          </a:bodyPr>
          <a:lstStyle/>
          <a:p>
            <a:pPr marL="68627" algn="ctr">
              <a:lnSpc>
                <a:spcPct val="150000"/>
              </a:lnSpc>
            </a:pPr>
            <a:r>
              <a:rPr lang="fr-FR" sz="3700" b="1" dirty="0">
                <a:latin typeface="Arial" panose="020B0604020202020204" pitchFamily="34" charset="0"/>
                <a:cs typeface="Arial" panose="020B0604020202020204" pitchFamily="34" charset="0"/>
              </a:rPr>
              <a:t>2. </a:t>
            </a:r>
            <a:r>
              <a:rPr lang="en-GB" sz="3700" b="1" dirty="0">
                <a:latin typeface="Arial" panose="020B0604020202020204" pitchFamily="34" charset="0"/>
                <a:cs typeface="Arial" panose="020B0604020202020204" pitchFamily="34" charset="0"/>
              </a:rPr>
              <a:t>The mathematical model and governing </a:t>
            </a:r>
            <a:r>
              <a:rPr lang="en-GB" sz="3700" b="1" dirty="0" smtClean="0">
                <a:latin typeface="Arial" panose="020B0604020202020204" pitchFamily="34" charset="0"/>
                <a:cs typeface="Arial" panose="020B0604020202020204" pitchFamily="34" charset="0"/>
              </a:rPr>
              <a:t>equations</a:t>
            </a:r>
            <a:endParaRPr lang="fr-FR" sz="3700" b="1" dirty="0">
              <a:latin typeface="Arial" panose="020B0604020202020204" pitchFamily="34" charset="0"/>
              <a:cs typeface="Arial" panose="020B0604020202020204" pitchFamily="34" charset="0"/>
            </a:endParaRPr>
          </a:p>
        </p:txBody>
      </p:sp>
      <p:sp>
        <p:nvSpPr>
          <p:cNvPr id="22" name="ZoneTexte 21"/>
          <p:cNvSpPr txBox="1"/>
          <p:nvPr/>
        </p:nvSpPr>
        <p:spPr>
          <a:xfrm>
            <a:off x="1028474" y="34266365"/>
            <a:ext cx="28428460" cy="931077"/>
          </a:xfrm>
          <a:prstGeom prst="rect">
            <a:avLst/>
          </a:prstGeom>
          <a:solidFill>
            <a:schemeClr val="bg1"/>
          </a:solidFill>
          <a:ln w="63500">
            <a:solidFill>
              <a:schemeClr val="accent1"/>
            </a:solidFill>
          </a:ln>
        </p:spPr>
        <p:txBody>
          <a:bodyPr wrap="square" lIns="76252" tIns="38126" rIns="76252" bIns="38126" rtlCol="0">
            <a:spAutoFit/>
          </a:bodyPr>
          <a:lstStyle/>
          <a:p>
            <a:pPr algn="ctr">
              <a:lnSpc>
                <a:spcPct val="150000"/>
              </a:lnSpc>
            </a:pPr>
            <a:r>
              <a:rPr lang="fr-FR" sz="3700" b="1" dirty="0">
                <a:latin typeface="Arial" panose="020B0604020202020204" pitchFamily="34" charset="0"/>
                <a:ea typeface="Verdana" pitchFamily="34" charset="0"/>
                <a:cs typeface="Arial" panose="020B0604020202020204" pitchFamily="34" charset="0"/>
              </a:rPr>
              <a:t>5. Conclusion</a:t>
            </a:r>
          </a:p>
        </p:txBody>
      </p:sp>
      <p:sp>
        <p:nvSpPr>
          <p:cNvPr id="24" name="ZoneTexte 23"/>
          <p:cNvSpPr txBox="1"/>
          <p:nvPr/>
        </p:nvSpPr>
        <p:spPr>
          <a:xfrm>
            <a:off x="1028474" y="7538007"/>
            <a:ext cx="28247002" cy="931077"/>
          </a:xfrm>
          <a:prstGeom prst="rect">
            <a:avLst/>
          </a:prstGeom>
          <a:solidFill>
            <a:schemeClr val="bg1"/>
          </a:solidFill>
          <a:ln w="63500">
            <a:solidFill>
              <a:schemeClr val="accent1"/>
            </a:solidFill>
          </a:ln>
        </p:spPr>
        <p:txBody>
          <a:bodyPr wrap="square" lIns="76252" tIns="38126" rIns="76252" bIns="38126" rtlCol="0">
            <a:spAutoFit/>
          </a:bodyPr>
          <a:lstStyle/>
          <a:p>
            <a:pPr algn="ctr">
              <a:lnSpc>
                <a:spcPct val="150000"/>
              </a:lnSpc>
            </a:pPr>
            <a:r>
              <a:rPr lang="en-GB" sz="3700" b="1" dirty="0">
                <a:latin typeface="Arial" panose="020B0604020202020204" pitchFamily="34" charset="0"/>
                <a:cs typeface="Arial" panose="020B0604020202020204" pitchFamily="34" charset="0"/>
              </a:rPr>
              <a:t>1. </a:t>
            </a:r>
            <a:r>
              <a:rPr lang="en-GB" sz="3700" b="1" dirty="0" smtClean="0">
                <a:latin typeface="Arial" panose="020B0604020202020204" pitchFamily="34" charset="0"/>
                <a:cs typeface="Arial" panose="020B0604020202020204" pitchFamily="34" charset="0"/>
              </a:rPr>
              <a:t>Abstract</a:t>
            </a:r>
            <a:endParaRPr lang="fr-CH" sz="3700" dirty="0">
              <a:latin typeface="Arial" panose="020B0604020202020204" pitchFamily="34" charset="0"/>
              <a:cs typeface="Arial" panose="020B0604020202020204" pitchFamily="34" charset="0"/>
            </a:endParaRPr>
          </a:p>
        </p:txBody>
      </p:sp>
      <p:sp>
        <p:nvSpPr>
          <p:cNvPr id="25" name="ZoneTexte 24"/>
          <p:cNvSpPr txBox="1"/>
          <p:nvPr/>
        </p:nvSpPr>
        <p:spPr>
          <a:xfrm>
            <a:off x="1028473" y="26066873"/>
            <a:ext cx="10403607" cy="692550"/>
          </a:xfrm>
          <a:prstGeom prst="rect">
            <a:avLst/>
          </a:prstGeom>
          <a:solidFill>
            <a:schemeClr val="bg1"/>
          </a:solidFill>
        </p:spPr>
        <p:txBody>
          <a:bodyPr wrap="square" lIns="76252" tIns="38126" rIns="76252" bIns="38126" rtlCol="0">
            <a:spAutoFit/>
          </a:bodyPr>
          <a:lstStyle/>
          <a:p>
            <a:pPr algn="ctr"/>
            <a:r>
              <a:rPr lang="en-GB" sz="2000" dirty="0">
                <a:latin typeface="Arial" panose="020B0604020202020204" pitchFamily="34" charset="0"/>
                <a:cs typeface="Arial" panose="020B0604020202020204" pitchFamily="34" charset="0"/>
              </a:rPr>
              <a:t>Fig.1 Schematic diagram of the active magnetic refrigeration refrigerator setup built at HES-SO</a:t>
            </a:r>
            <a:endParaRPr lang="fr-CH" sz="2000" dirty="0">
              <a:latin typeface="Arial" panose="020B0604020202020204" pitchFamily="34" charset="0"/>
              <a:cs typeface="Arial" panose="020B0604020202020204" pitchFamily="34" charset="0"/>
            </a:endParaRPr>
          </a:p>
        </p:txBody>
      </p:sp>
      <p:sp>
        <p:nvSpPr>
          <p:cNvPr id="26" name="ZoneTexte 25"/>
          <p:cNvSpPr txBox="1"/>
          <p:nvPr/>
        </p:nvSpPr>
        <p:spPr>
          <a:xfrm>
            <a:off x="12762774" y="22570367"/>
            <a:ext cx="5988123" cy="400162"/>
          </a:xfrm>
          <a:prstGeom prst="rect">
            <a:avLst/>
          </a:prstGeom>
          <a:solidFill>
            <a:schemeClr val="bg1"/>
          </a:solidFill>
        </p:spPr>
        <p:txBody>
          <a:bodyPr wrap="square" lIns="76252" tIns="38126" rIns="76252" bIns="38126" rtlCol="0">
            <a:spAutoFit/>
          </a:bodyPr>
          <a:lstStyle/>
          <a:p>
            <a:pPr algn="ctr"/>
            <a:r>
              <a:rPr lang="en-GB" sz="2100" dirty="0">
                <a:latin typeface="Arial" panose="020B0604020202020204" pitchFamily="34" charset="0"/>
                <a:cs typeface="Arial" panose="020B0604020202020204" pitchFamily="34" charset="0"/>
              </a:rPr>
              <a:t>Fig.2 Geometry and configuration of multilayer</a:t>
            </a:r>
            <a:endParaRPr lang="fr-CH" sz="2100" dirty="0">
              <a:latin typeface="Arial" panose="020B0604020202020204" pitchFamily="34" charset="0"/>
              <a:cs typeface="Arial" panose="020B0604020202020204" pitchFamily="34" charset="0"/>
            </a:endParaRPr>
          </a:p>
        </p:txBody>
      </p:sp>
      <p:sp>
        <p:nvSpPr>
          <p:cNvPr id="27" name="ZoneTexte 26"/>
          <p:cNvSpPr txBox="1"/>
          <p:nvPr/>
        </p:nvSpPr>
        <p:spPr>
          <a:xfrm>
            <a:off x="11976455" y="26499743"/>
            <a:ext cx="8165622" cy="384773"/>
          </a:xfrm>
          <a:prstGeom prst="rect">
            <a:avLst/>
          </a:prstGeom>
          <a:solidFill>
            <a:schemeClr val="bg1"/>
          </a:solidFill>
        </p:spPr>
        <p:txBody>
          <a:bodyPr wrap="square" lIns="76252" tIns="38126" rIns="76252" bIns="38126" rtlCol="0">
            <a:spAutoFit/>
          </a:bodyPr>
          <a:lstStyle/>
          <a:p>
            <a:pPr algn="ctr"/>
            <a:r>
              <a:rPr lang="en-GB" sz="2000" dirty="0">
                <a:latin typeface="Arial" panose="020B0604020202020204" pitchFamily="34" charset="0"/>
                <a:cs typeface="Arial" panose="020B0604020202020204" pitchFamily="34" charset="0"/>
              </a:rPr>
              <a:t>Table1. Operating and technical parameter of demonstrator</a:t>
            </a:r>
            <a:endParaRPr lang="fr-CH" sz="2000" dirty="0"/>
          </a:p>
        </p:txBody>
      </p:sp>
      <p:sp>
        <p:nvSpPr>
          <p:cNvPr id="28" name="ZoneTexte 27"/>
          <p:cNvSpPr txBox="1"/>
          <p:nvPr/>
        </p:nvSpPr>
        <p:spPr>
          <a:xfrm>
            <a:off x="20746938" y="26559486"/>
            <a:ext cx="8709996" cy="384773"/>
          </a:xfrm>
          <a:prstGeom prst="rect">
            <a:avLst/>
          </a:prstGeom>
          <a:solidFill>
            <a:schemeClr val="bg1"/>
          </a:solidFill>
        </p:spPr>
        <p:txBody>
          <a:bodyPr wrap="square" lIns="76252" tIns="38126" rIns="76252" bIns="38126" rtlCol="0">
            <a:spAutoFit/>
          </a:bodyPr>
          <a:lstStyle/>
          <a:p>
            <a:pPr algn="ctr"/>
            <a:r>
              <a:rPr lang="fr-CH" sz="2000" dirty="0">
                <a:latin typeface="Arial" panose="020B0604020202020204" pitchFamily="34" charset="0"/>
                <a:cs typeface="Arial" panose="020B0604020202020204" pitchFamily="34" charset="0"/>
              </a:rPr>
              <a:t>Fig.3 Active </a:t>
            </a:r>
            <a:r>
              <a:rPr lang="fr-CH" sz="2000" dirty="0" err="1">
                <a:latin typeface="Arial" panose="020B0604020202020204" pitchFamily="34" charset="0"/>
                <a:cs typeface="Arial" panose="020B0604020202020204" pitchFamily="34" charset="0"/>
              </a:rPr>
              <a:t>magnetic</a:t>
            </a:r>
            <a:r>
              <a:rPr lang="fr-CH" sz="2000" dirty="0">
                <a:latin typeface="Arial" panose="020B0604020202020204" pitchFamily="34" charset="0"/>
                <a:cs typeface="Arial" panose="020B0604020202020204" pitchFamily="34" charset="0"/>
              </a:rPr>
              <a:t> </a:t>
            </a:r>
            <a:r>
              <a:rPr lang="fr-CH" sz="2000" dirty="0" err="1">
                <a:latin typeface="Arial" panose="020B0604020202020204" pitchFamily="34" charset="0"/>
                <a:cs typeface="Arial" panose="020B0604020202020204" pitchFamily="34" charset="0"/>
              </a:rPr>
              <a:t>refrigeration</a:t>
            </a:r>
            <a:r>
              <a:rPr lang="fr-CH" sz="2000" dirty="0">
                <a:latin typeface="Arial" panose="020B0604020202020204" pitchFamily="34" charset="0"/>
                <a:cs typeface="Arial" panose="020B0604020202020204" pitchFamily="34" charset="0"/>
              </a:rPr>
              <a:t> </a:t>
            </a:r>
            <a:r>
              <a:rPr lang="fr-CH" sz="2000" dirty="0" err="1">
                <a:latin typeface="Arial" panose="020B0604020202020204" pitchFamily="34" charset="0"/>
                <a:cs typeface="Arial" panose="020B0604020202020204" pitchFamily="34" charset="0"/>
              </a:rPr>
              <a:t>device</a:t>
            </a:r>
            <a:r>
              <a:rPr lang="fr-CH" sz="2000" dirty="0">
                <a:latin typeface="Arial" panose="020B0604020202020204" pitchFamily="34" charset="0"/>
                <a:cs typeface="Arial" panose="020B0604020202020204" pitchFamily="34" charset="0"/>
              </a:rPr>
              <a:t> </a:t>
            </a:r>
            <a:r>
              <a:rPr lang="fr-CH" sz="2000" dirty="0" err="1">
                <a:latin typeface="Arial" panose="020B0604020202020204" pitchFamily="34" charset="0"/>
                <a:cs typeface="Arial" panose="020B0604020202020204" pitchFamily="34" charset="0"/>
              </a:rPr>
              <a:t>built</a:t>
            </a:r>
            <a:r>
              <a:rPr lang="fr-CH" sz="2000" dirty="0">
                <a:latin typeface="Arial" panose="020B0604020202020204" pitchFamily="34" charset="0"/>
                <a:cs typeface="Arial" panose="020B0604020202020204" pitchFamily="34" charset="0"/>
              </a:rPr>
              <a:t> at HES-SO</a:t>
            </a:r>
          </a:p>
        </p:txBody>
      </p:sp>
      <p:sp>
        <p:nvSpPr>
          <p:cNvPr id="30" name="ZoneTexte 29"/>
          <p:cNvSpPr txBox="1"/>
          <p:nvPr/>
        </p:nvSpPr>
        <p:spPr>
          <a:xfrm>
            <a:off x="16713993" y="32555379"/>
            <a:ext cx="5464522" cy="1000326"/>
          </a:xfrm>
          <a:prstGeom prst="rect">
            <a:avLst/>
          </a:prstGeom>
          <a:solidFill>
            <a:schemeClr val="bg1"/>
          </a:solidFill>
        </p:spPr>
        <p:txBody>
          <a:bodyPr wrap="square" lIns="76252" tIns="38126" rIns="76252" bIns="38126" rtlCol="0">
            <a:spAutoFit/>
          </a:bodyPr>
          <a:lstStyle/>
          <a:p>
            <a:pPr algn="ctr"/>
            <a:r>
              <a:rPr lang="en-GB" sz="2000" dirty="0" smtClean="0">
                <a:latin typeface="Arial" panose="020B0604020202020204" pitchFamily="34" charset="0"/>
                <a:cs typeface="Arial" panose="020B0604020202020204" pitchFamily="34" charset="0"/>
              </a:rPr>
              <a:t>Fig.6. </a:t>
            </a:r>
            <a:r>
              <a:rPr lang="en-US" sz="2000" dirty="0">
                <a:latin typeface="Arial" panose="020B0604020202020204" pitchFamily="34" charset="0"/>
                <a:cs typeface="Arial" panose="020B0604020202020204" pitchFamily="34" charset="0"/>
              </a:rPr>
              <a:t>Evolution of </a:t>
            </a:r>
            <a:r>
              <a:rPr lang="en-US" sz="2000" dirty="0" err="1">
                <a:latin typeface="Arial" panose="020B0604020202020204" pitchFamily="34" charset="0"/>
                <a:cs typeface="Arial" panose="020B0604020202020204" pitchFamily="34" charset="0"/>
              </a:rPr>
              <a:t>exergy</a:t>
            </a:r>
            <a:r>
              <a:rPr lang="en-US" sz="2000" dirty="0">
                <a:latin typeface="Arial" panose="020B0604020202020204" pitchFamily="34" charset="0"/>
                <a:cs typeface="Arial" panose="020B0604020202020204" pitchFamily="34" charset="0"/>
              </a:rPr>
              <a:t> as function of temperature span under magnetic field 1.5 T and 0.25 Hz frequency</a:t>
            </a:r>
            <a:endParaRPr lang="fr-CH" sz="2000" dirty="0">
              <a:latin typeface="Arial" panose="020B0604020202020204" pitchFamily="34" charset="0"/>
              <a:cs typeface="Arial" panose="020B0604020202020204" pitchFamily="34" charset="0"/>
            </a:endParaRPr>
          </a:p>
        </p:txBody>
      </p:sp>
      <p:sp>
        <p:nvSpPr>
          <p:cNvPr id="31" name="ZoneTexte 30"/>
          <p:cNvSpPr txBox="1"/>
          <p:nvPr/>
        </p:nvSpPr>
        <p:spPr>
          <a:xfrm>
            <a:off x="9331635" y="32763617"/>
            <a:ext cx="5862104" cy="692550"/>
          </a:xfrm>
          <a:prstGeom prst="rect">
            <a:avLst/>
          </a:prstGeom>
          <a:solidFill>
            <a:schemeClr val="bg1"/>
          </a:solidFill>
        </p:spPr>
        <p:txBody>
          <a:bodyPr wrap="square" lIns="76252" tIns="38126" rIns="76252" bIns="38126" rtlCol="0">
            <a:spAutoFit/>
          </a:bodyPr>
          <a:lstStyle/>
          <a:p>
            <a:pPr algn="ctr"/>
            <a:r>
              <a:rPr lang="en-GB" sz="2000" dirty="0" smtClean="0">
                <a:latin typeface="Arial" panose="020B0604020202020204" pitchFamily="34" charset="0"/>
                <a:cs typeface="Arial" panose="020B0604020202020204" pitchFamily="34" charset="0"/>
              </a:rPr>
              <a:t>Fig.5. Evolution </a:t>
            </a:r>
            <a:r>
              <a:rPr lang="en-GB" sz="2000" dirty="0">
                <a:latin typeface="Arial" panose="020B0604020202020204" pitchFamily="34" charset="0"/>
                <a:cs typeface="Arial" panose="020B0604020202020204" pitchFamily="34" charset="0"/>
              </a:rPr>
              <a:t>of pressure drop as function </a:t>
            </a:r>
            <a:endParaRPr lang="en-GB" sz="2000" dirty="0" smtClean="0">
              <a:latin typeface="Arial" panose="020B0604020202020204" pitchFamily="34" charset="0"/>
              <a:cs typeface="Arial" panose="020B0604020202020204" pitchFamily="34" charset="0"/>
            </a:endParaRPr>
          </a:p>
          <a:p>
            <a:pPr algn="ctr"/>
            <a:r>
              <a:rPr lang="en-GB" sz="2000" dirty="0" smtClean="0">
                <a:latin typeface="Arial" panose="020B0604020202020204" pitchFamily="34" charset="0"/>
                <a:cs typeface="Arial" panose="020B0604020202020204" pitchFamily="34" charset="0"/>
              </a:rPr>
              <a:t>of </a:t>
            </a:r>
            <a:r>
              <a:rPr lang="en-GB" sz="2000" dirty="0">
                <a:latin typeface="Arial" panose="020B0604020202020204" pitchFamily="34" charset="0"/>
                <a:cs typeface="Arial" panose="020B0604020202020204" pitchFamily="34" charset="0"/>
              </a:rPr>
              <a:t>mass rate flow</a:t>
            </a:r>
            <a:endParaRPr lang="fr-CH" sz="2000" dirty="0">
              <a:latin typeface="Arial" panose="020B0604020202020204" pitchFamily="34" charset="0"/>
              <a:cs typeface="Arial" panose="020B0604020202020204" pitchFamily="34" charset="0"/>
            </a:endParaRPr>
          </a:p>
        </p:txBody>
      </p:sp>
      <p:sp>
        <p:nvSpPr>
          <p:cNvPr id="1024" name="ZoneTexte 1023"/>
          <p:cNvSpPr txBox="1"/>
          <p:nvPr/>
        </p:nvSpPr>
        <p:spPr>
          <a:xfrm>
            <a:off x="22711478" y="32475585"/>
            <a:ext cx="6667837" cy="1000326"/>
          </a:xfrm>
          <a:prstGeom prst="rect">
            <a:avLst/>
          </a:prstGeom>
          <a:solidFill>
            <a:schemeClr val="bg1"/>
          </a:solidFill>
        </p:spPr>
        <p:txBody>
          <a:bodyPr wrap="square" lIns="76252" tIns="38126" rIns="76252" bIns="38126" rtlCol="0">
            <a:spAutoFit/>
          </a:bodyPr>
          <a:lstStyle/>
          <a:p>
            <a:pPr algn="ctr"/>
            <a:r>
              <a:rPr lang="en-GB" sz="2000" dirty="0" smtClean="0">
                <a:latin typeface="Arial" panose="020B0604020202020204" pitchFamily="34" charset="0"/>
                <a:cs typeface="Arial" panose="020B0604020202020204" pitchFamily="34" charset="0"/>
              </a:rPr>
              <a:t>Fig.7. </a:t>
            </a:r>
            <a:r>
              <a:rPr lang="en-US" sz="2000" dirty="0" smtClean="0">
                <a:latin typeface="Arial" panose="020B0604020202020204" pitchFamily="34" charset="0"/>
                <a:cs typeface="Arial" panose="020B0604020202020204" pitchFamily="34" charset="0"/>
              </a:rPr>
              <a:t>Variation </a:t>
            </a:r>
            <a:r>
              <a:rPr lang="en-US" sz="2000" dirty="0">
                <a:latin typeface="Arial" panose="020B0604020202020204" pitchFamily="34" charset="0"/>
                <a:cs typeface="Arial" panose="020B0604020202020204" pitchFamily="34" charset="0"/>
              </a:rPr>
              <a:t>of the </a:t>
            </a:r>
            <a:r>
              <a:rPr lang="en-US" sz="2000" dirty="0" err="1">
                <a:latin typeface="Arial" panose="020B0604020202020204" pitchFamily="34" charset="0"/>
                <a:cs typeface="Arial" panose="020B0604020202020204" pitchFamily="34" charset="0"/>
              </a:rPr>
              <a:t>exergetic</a:t>
            </a:r>
            <a:r>
              <a:rPr lang="en-US" sz="2000" dirty="0">
                <a:latin typeface="Arial" panose="020B0604020202020204" pitchFamily="34" charset="0"/>
                <a:cs typeface="Arial" panose="020B0604020202020204" pitchFamily="34" charset="0"/>
              </a:rPr>
              <a:t> efficiency as function of temperature </a:t>
            </a:r>
            <a:r>
              <a:rPr lang="en-US" sz="2000" dirty="0" smtClean="0">
                <a:latin typeface="Arial" panose="020B0604020202020204" pitchFamily="34" charset="0"/>
                <a:cs typeface="Arial" panose="020B0604020202020204" pitchFamily="34" charset="0"/>
              </a:rPr>
              <a:t>span under </a:t>
            </a:r>
            <a:r>
              <a:rPr lang="en-US" sz="2000" dirty="0">
                <a:latin typeface="Arial" panose="020B0604020202020204" pitchFamily="34" charset="0"/>
                <a:cs typeface="Arial" panose="020B0604020202020204" pitchFamily="34" charset="0"/>
              </a:rPr>
              <a:t>magnetic </a:t>
            </a:r>
            <a:endParaRPr lang="en-US" sz="2000" dirty="0" smtClean="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field </a:t>
            </a:r>
            <a:r>
              <a:rPr lang="en-US" sz="2000" dirty="0">
                <a:latin typeface="Arial" panose="020B0604020202020204" pitchFamily="34" charset="0"/>
                <a:cs typeface="Arial" panose="020B0604020202020204" pitchFamily="34" charset="0"/>
              </a:rPr>
              <a:t>1.5 </a:t>
            </a:r>
            <a:r>
              <a:rPr lang="en-US" sz="2000" dirty="0" smtClean="0">
                <a:latin typeface="Arial" panose="020B0604020202020204" pitchFamily="34" charset="0"/>
                <a:cs typeface="Arial" panose="020B0604020202020204" pitchFamily="34" charset="0"/>
              </a:rPr>
              <a:t>T  </a:t>
            </a:r>
            <a:r>
              <a:rPr lang="en-US" sz="2000" dirty="0">
                <a:latin typeface="Arial" panose="020B0604020202020204" pitchFamily="34" charset="0"/>
                <a:cs typeface="Arial" panose="020B0604020202020204" pitchFamily="34" charset="0"/>
              </a:rPr>
              <a:t>and 0.25 Hz frequency</a:t>
            </a:r>
            <a:endParaRPr lang="fr-CH" sz="2000" dirty="0">
              <a:latin typeface="Arial" panose="020B0604020202020204" pitchFamily="34" charset="0"/>
              <a:cs typeface="Arial" panose="020B0604020202020204" pitchFamily="34" charset="0"/>
            </a:endParaRPr>
          </a:p>
        </p:txBody>
      </p:sp>
      <p:sp>
        <p:nvSpPr>
          <p:cNvPr id="1025" name="ZoneTexte 1024"/>
          <p:cNvSpPr txBox="1"/>
          <p:nvPr/>
        </p:nvSpPr>
        <p:spPr>
          <a:xfrm>
            <a:off x="1992448" y="32763617"/>
            <a:ext cx="6504547" cy="1000326"/>
          </a:xfrm>
          <a:prstGeom prst="rect">
            <a:avLst/>
          </a:prstGeom>
          <a:solidFill>
            <a:schemeClr val="bg1"/>
          </a:solidFill>
        </p:spPr>
        <p:txBody>
          <a:bodyPr wrap="square" lIns="76252" tIns="38126" rIns="76252" bIns="38126" rtlCol="0">
            <a:spAutoFit/>
          </a:bodyPr>
          <a:lstStyle/>
          <a:p>
            <a:pPr algn="ctr"/>
            <a:r>
              <a:rPr lang="en-GB" sz="2000" dirty="0" smtClean="0">
                <a:latin typeface="Arial" panose="020B0604020202020204" pitchFamily="34" charset="0"/>
                <a:cs typeface="Arial" panose="020B0604020202020204" pitchFamily="34" charset="0"/>
              </a:rPr>
              <a:t>Fig.4. </a:t>
            </a:r>
            <a:r>
              <a:rPr lang="en-US" sz="2000" dirty="0">
                <a:latin typeface="Arial" panose="020B0604020202020204" pitchFamily="34" charset="0"/>
                <a:cs typeface="Arial" panose="020B0604020202020204" pitchFamily="34" charset="0"/>
              </a:rPr>
              <a:t>Variation of the adiabatic temperature change at different </a:t>
            </a:r>
            <a:r>
              <a:rPr lang="en-US" sz="2000" dirty="0" smtClean="0">
                <a:latin typeface="Arial" panose="020B0604020202020204" pitchFamily="34" charset="0"/>
                <a:cs typeface="Arial" panose="020B0604020202020204" pitchFamily="34" charset="0"/>
              </a:rPr>
              <a:t>Curie temperature </a:t>
            </a:r>
            <a:r>
              <a:rPr lang="en-US" sz="2000" dirty="0">
                <a:latin typeface="Arial" panose="020B0604020202020204" pitchFamily="34" charset="0"/>
                <a:cs typeface="Arial" panose="020B0604020202020204" pitchFamily="34" charset="0"/>
              </a:rPr>
              <a:t>as function of temperature under magnetic field 1.5T</a:t>
            </a:r>
            <a:endParaRPr lang="fr-CH" sz="2000" dirty="0">
              <a:latin typeface="Arial" panose="020B0604020202020204" pitchFamily="34" charset="0"/>
              <a:cs typeface="Arial" panose="020B0604020202020204" pitchFamily="34" charset="0"/>
            </a:endParaRPr>
          </a:p>
        </p:txBody>
      </p:sp>
      <p:pic>
        <p:nvPicPr>
          <p:cNvPr id="41" name="Image 40"/>
          <p:cNvPicPr/>
          <p:nvPr/>
        </p:nvPicPr>
        <p:blipFill>
          <a:blip r:embed="rId5">
            <a:extLst>
              <a:ext uri="{28A0092B-C50C-407E-A947-70E740481C1C}">
                <a14:useLocalDpi xmlns:a14="http://schemas.microsoft.com/office/drawing/2010/main" val="0"/>
              </a:ext>
            </a:extLst>
          </a:blip>
          <a:stretch>
            <a:fillRect/>
          </a:stretch>
        </p:blipFill>
        <p:spPr>
          <a:xfrm>
            <a:off x="2808363" y="1921479"/>
            <a:ext cx="2736304" cy="2759018"/>
          </a:xfrm>
          <a:prstGeom prst="rect">
            <a:avLst/>
          </a:prstGeom>
        </p:spPr>
      </p:pic>
      <p:pic>
        <p:nvPicPr>
          <p:cNvPr id="15" name="Imag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415641" y="28311784"/>
            <a:ext cx="5402834" cy="3970246"/>
          </a:xfrm>
          <a:prstGeom prst="rect">
            <a:avLst/>
          </a:prstGeom>
        </p:spPr>
      </p:pic>
      <p:pic>
        <p:nvPicPr>
          <p:cNvPr id="23" name="Imag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75832" y="28311783"/>
            <a:ext cx="5129875" cy="4266117"/>
          </a:xfrm>
          <a:prstGeom prst="rect">
            <a:avLst/>
          </a:prstGeom>
        </p:spPr>
      </p:pic>
      <p:pic>
        <p:nvPicPr>
          <p:cNvPr id="32" name="Image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640612" y="28227114"/>
            <a:ext cx="4730591" cy="3888432"/>
          </a:xfrm>
          <a:prstGeom prst="rect">
            <a:avLst/>
          </a:prstGeom>
        </p:spPr>
      </p:pic>
      <p:pic>
        <p:nvPicPr>
          <p:cNvPr id="46" name="Image 4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72929" y="28227113"/>
            <a:ext cx="5731978" cy="4496771"/>
          </a:xfrm>
          <a:prstGeom prst="rect">
            <a:avLst/>
          </a:prstGeom>
        </p:spPr>
      </p:pic>
      <p:pic>
        <p:nvPicPr>
          <p:cNvPr id="34" name="Image 3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13461" y="14833625"/>
            <a:ext cx="9316382" cy="1453618"/>
          </a:xfrm>
          <a:prstGeom prst="rect">
            <a:avLst/>
          </a:prstGeom>
        </p:spPr>
      </p:pic>
      <p:pic>
        <p:nvPicPr>
          <p:cNvPr id="42" name="Image 4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219454" y="16561817"/>
            <a:ext cx="6318101" cy="1152128"/>
          </a:xfrm>
          <a:prstGeom prst="rect">
            <a:avLst/>
          </a:prstGeom>
        </p:spPr>
      </p:pic>
      <p:pic>
        <p:nvPicPr>
          <p:cNvPr id="43" name="Image 4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8333325" y="14905633"/>
            <a:ext cx="4133222" cy="1381610"/>
          </a:xfrm>
          <a:prstGeom prst="rect">
            <a:avLst/>
          </a:prstGeom>
        </p:spPr>
      </p:pic>
      <p:pic>
        <p:nvPicPr>
          <p:cNvPr id="44" name="Image 4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7613245" y="16345793"/>
            <a:ext cx="5357358" cy="1858750"/>
          </a:xfrm>
          <a:prstGeom prst="rect">
            <a:avLst/>
          </a:prstGeom>
        </p:spPr>
      </p:pic>
      <p:pic>
        <p:nvPicPr>
          <p:cNvPr id="45" name="Image 4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786217" y="18073985"/>
            <a:ext cx="3015034" cy="1216115"/>
          </a:xfrm>
          <a:prstGeom prst="rect">
            <a:avLst/>
          </a:prstGeom>
        </p:spPr>
      </p:pic>
      <p:pic>
        <p:nvPicPr>
          <p:cNvPr id="47" name="Image 4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779907" y="17929969"/>
            <a:ext cx="4421944" cy="1462843"/>
          </a:xfrm>
          <a:prstGeom prst="rect">
            <a:avLst/>
          </a:prstGeom>
        </p:spPr>
      </p:pic>
      <p:pic>
        <p:nvPicPr>
          <p:cNvPr id="48" name="Image 4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7937642" y="18079903"/>
            <a:ext cx="3592801" cy="1247631"/>
          </a:xfrm>
          <a:prstGeom prst="rect">
            <a:avLst/>
          </a:prstGeom>
        </p:spPr>
      </p:pic>
      <p:pic>
        <p:nvPicPr>
          <p:cNvPr id="37" name="Image 36" descr="LOGO_LABO"/>
          <p:cNvPicPr/>
          <p:nvPr/>
        </p:nvPicPr>
        <p:blipFill>
          <a:blip r:embed="rId17" cstate="print">
            <a:extLst>
              <a:ext uri="{28A0092B-C50C-407E-A947-70E740481C1C}">
                <a14:useLocalDpi xmlns:a14="http://schemas.microsoft.com/office/drawing/2010/main" val="0"/>
              </a:ext>
            </a:extLst>
          </a:blip>
          <a:srcRect/>
          <a:stretch>
            <a:fillRect/>
          </a:stretch>
        </p:blipFill>
        <p:spPr>
          <a:xfrm>
            <a:off x="26066947" y="2250021"/>
            <a:ext cx="2920497" cy="2430476"/>
          </a:xfrm>
          <a:prstGeom prst="rect">
            <a:avLst/>
          </a:prstGeom>
          <a:noFill/>
          <a:ln cap="flat">
            <a:noFill/>
          </a:ln>
        </p:spPr>
      </p:pic>
      <p:sp>
        <p:nvSpPr>
          <p:cNvPr id="38" name="ZoneTexte 37"/>
          <p:cNvSpPr txBox="1"/>
          <p:nvPr/>
        </p:nvSpPr>
        <p:spPr>
          <a:xfrm>
            <a:off x="1180874" y="432025"/>
            <a:ext cx="28247002" cy="1646657"/>
          </a:xfrm>
          <a:prstGeom prst="rect">
            <a:avLst/>
          </a:prstGeom>
          <a:solidFill>
            <a:schemeClr val="bg1"/>
          </a:solidFill>
          <a:ln w="63500">
            <a:solidFill>
              <a:schemeClr val="accent1"/>
            </a:solidFill>
          </a:ln>
        </p:spPr>
        <p:txBody>
          <a:bodyPr wrap="square" lIns="76252" tIns="38126" rIns="76252" bIns="38126" rtlCol="0">
            <a:spAutoFit/>
          </a:bodyPr>
          <a:lstStyle/>
          <a:p>
            <a:endParaRPr lang="fr-FR" sz="3400" b="1" dirty="0" smtClean="0">
              <a:latin typeface="Times New Roman" panose="02020603050405020304" pitchFamily="18" charset="0"/>
              <a:cs typeface="Times New Roman" panose="02020603050405020304" pitchFamily="18" charset="0"/>
            </a:endParaRPr>
          </a:p>
          <a:p>
            <a:r>
              <a:rPr lang="fr-FR" sz="3400" b="1" dirty="0" smtClean="0">
                <a:solidFill>
                  <a:srgbClr val="00B050"/>
                </a:solidFill>
                <a:latin typeface="Times New Roman" panose="02020603050405020304" pitchFamily="18" charset="0"/>
                <a:cs typeface="Times New Roman" panose="02020603050405020304" pitchFamily="18" charset="0"/>
              </a:rPr>
              <a:t>J</a:t>
            </a:r>
            <a:r>
              <a:rPr lang="fr-FR" sz="3400" b="1" dirty="0" smtClean="0">
                <a:latin typeface="Times New Roman" panose="02020603050405020304" pitchFamily="18" charset="0"/>
                <a:cs typeface="Times New Roman" panose="02020603050405020304" pitchFamily="18" charset="0"/>
              </a:rPr>
              <a:t>ournée </a:t>
            </a:r>
            <a:r>
              <a:rPr lang="fr-FR" sz="3400" b="1" dirty="0">
                <a:latin typeface="Times New Roman" panose="02020603050405020304" pitchFamily="18" charset="0"/>
                <a:cs typeface="Times New Roman" panose="02020603050405020304" pitchFamily="18" charset="0"/>
              </a:rPr>
              <a:t>d’</a:t>
            </a:r>
            <a:r>
              <a:rPr lang="fr-FR" sz="3400" b="1" dirty="0">
                <a:solidFill>
                  <a:srgbClr val="00B050"/>
                </a:solidFill>
                <a:latin typeface="Times New Roman" panose="02020603050405020304" pitchFamily="18" charset="0"/>
                <a:cs typeface="Times New Roman" panose="02020603050405020304" pitchFamily="18" charset="0"/>
              </a:rPr>
              <a:t>E</a:t>
            </a:r>
            <a:r>
              <a:rPr lang="fr-FR" sz="3400" b="1" dirty="0">
                <a:latin typeface="Times New Roman" panose="02020603050405020304" pitchFamily="18" charset="0"/>
                <a:cs typeface="Times New Roman" panose="02020603050405020304" pitchFamily="18" charset="0"/>
              </a:rPr>
              <a:t>tude sur l’</a:t>
            </a:r>
            <a:r>
              <a:rPr lang="fr-FR" sz="3400" b="1" dirty="0">
                <a:solidFill>
                  <a:srgbClr val="00B050"/>
                </a:solidFill>
                <a:latin typeface="Times New Roman" panose="02020603050405020304" pitchFamily="18" charset="0"/>
                <a:cs typeface="Times New Roman" panose="02020603050405020304" pitchFamily="18" charset="0"/>
              </a:rPr>
              <a:t>E</a:t>
            </a:r>
            <a:r>
              <a:rPr lang="fr-FR" sz="3400" b="1" dirty="0">
                <a:latin typeface="Times New Roman" panose="02020603050405020304" pitchFamily="18" charset="0"/>
                <a:cs typeface="Times New Roman" panose="02020603050405020304" pitchFamily="18" charset="0"/>
              </a:rPr>
              <a:t>xploitation des </a:t>
            </a:r>
            <a:r>
              <a:rPr lang="fr-FR" sz="3400" b="1" dirty="0">
                <a:solidFill>
                  <a:srgbClr val="00B050"/>
                </a:solidFill>
                <a:latin typeface="Times New Roman" panose="02020603050405020304" pitchFamily="18" charset="0"/>
                <a:cs typeface="Times New Roman" panose="02020603050405020304" pitchFamily="18" charset="0"/>
              </a:rPr>
              <a:t>E</a:t>
            </a:r>
            <a:r>
              <a:rPr lang="fr-FR" sz="3400" b="1" dirty="0">
                <a:latin typeface="Times New Roman" panose="02020603050405020304" pitchFamily="18" charset="0"/>
                <a:cs typeface="Times New Roman" panose="02020603050405020304" pitchFamily="18" charset="0"/>
              </a:rPr>
              <a:t>nergies </a:t>
            </a:r>
            <a:r>
              <a:rPr lang="fr-FR" sz="3400" b="1" dirty="0">
                <a:solidFill>
                  <a:srgbClr val="00B050"/>
                </a:solidFill>
                <a:latin typeface="Times New Roman" panose="02020603050405020304" pitchFamily="18" charset="0"/>
                <a:cs typeface="Times New Roman" panose="02020603050405020304" pitchFamily="18" charset="0"/>
              </a:rPr>
              <a:t>R</a:t>
            </a:r>
            <a:r>
              <a:rPr lang="fr-FR" sz="3400" b="1" dirty="0">
                <a:latin typeface="Times New Roman" panose="02020603050405020304" pitchFamily="18" charset="0"/>
                <a:cs typeface="Times New Roman" panose="02020603050405020304" pitchFamily="18" charset="0"/>
              </a:rPr>
              <a:t>enouvelables pour la </a:t>
            </a:r>
            <a:r>
              <a:rPr lang="fr-FR" sz="3400" b="1" dirty="0">
                <a:solidFill>
                  <a:srgbClr val="00B050"/>
                </a:solidFill>
                <a:latin typeface="Times New Roman" panose="02020603050405020304" pitchFamily="18" charset="0"/>
                <a:cs typeface="Times New Roman" panose="02020603050405020304" pitchFamily="18" charset="0"/>
              </a:rPr>
              <a:t>S</a:t>
            </a:r>
            <a:r>
              <a:rPr lang="fr-FR" sz="3400" b="1" dirty="0">
                <a:latin typeface="Times New Roman" panose="02020603050405020304" pitchFamily="18" charset="0"/>
                <a:cs typeface="Times New Roman" panose="02020603050405020304" pitchFamily="18" charset="0"/>
              </a:rPr>
              <a:t>écurité </a:t>
            </a:r>
            <a:r>
              <a:rPr lang="fr-FR" sz="3400" b="1" dirty="0">
                <a:solidFill>
                  <a:srgbClr val="00B050"/>
                </a:solidFill>
                <a:latin typeface="Times New Roman" panose="02020603050405020304" pitchFamily="18" charset="0"/>
                <a:cs typeface="Times New Roman" panose="02020603050405020304" pitchFamily="18" charset="0"/>
              </a:rPr>
              <a:t>E</a:t>
            </a:r>
            <a:r>
              <a:rPr lang="fr-FR" sz="3400" b="1" dirty="0">
                <a:latin typeface="Times New Roman" panose="02020603050405020304" pitchFamily="18" charset="0"/>
                <a:cs typeface="Times New Roman" panose="02020603050405020304" pitchFamily="18" charset="0"/>
              </a:rPr>
              <a:t>nergétique de l’</a:t>
            </a:r>
            <a:r>
              <a:rPr lang="fr-FR" sz="3400" b="1" dirty="0">
                <a:solidFill>
                  <a:srgbClr val="00B050"/>
                </a:solidFill>
                <a:latin typeface="Times New Roman" panose="02020603050405020304" pitchFamily="18" charset="0"/>
                <a:cs typeface="Times New Roman" panose="02020603050405020304" pitchFamily="18" charset="0"/>
              </a:rPr>
              <a:t>A</a:t>
            </a:r>
            <a:r>
              <a:rPr lang="fr-FR" sz="3400" b="1" dirty="0">
                <a:latin typeface="Times New Roman" panose="02020603050405020304" pitchFamily="18" charset="0"/>
                <a:cs typeface="Times New Roman" panose="02020603050405020304" pitchFamily="18" charset="0"/>
              </a:rPr>
              <a:t>lgérie, </a:t>
            </a:r>
            <a:r>
              <a:rPr lang="fr-FR" sz="3400" b="1" dirty="0">
                <a:solidFill>
                  <a:srgbClr val="00B050"/>
                </a:solidFill>
                <a:latin typeface="Times New Roman" panose="02020603050405020304" pitchFamily="18" charset="0"/>
                <a:cs typeface="Times New Roman" panose="02020603050405020304" pitchFamily="18" charset="0"/>
              </a:rPr>
              <a:t>J3ERSEA’24</a:t>
            </a:r>
            <a:r>
              <a:rPr lang="fr-FR" sz="3400" b="1" dirty="0">
                <a:latin typeface="Times New Roman" panose="02020603050405020304" pitchFamily="18" charset="0"/>
                <a:cs typeface="Times New Roman" panose="02020603050405020304" pitchFamily="18" charset="0"/>
              </a:rPr>
              <a:t>, Médéa-Algérie, </a:t>
            </a:r>
            <a:r>
              <a:rPr lang="fr-FR" sz="3400" b="1" dirty="0">
                <a:solidFill>
                  <a:srgbClr val="00B050"/>
                </a:solidFill>
                <a:latin typeface="Times New Roman" panose="02020603050405020304" pitchFamily="18" charset="0"/>
                <a:cs typeface="Times New Roman" panose="02020603050405020304" pitchFamily="18" charset="0"/>
              </a:rPr>
              <a:t>10 Juin </a:t>
            </a:r>
            <a:r>
              <a:rPr lang="fr-FR" sz="3400" b="1" dirty="0" smtClean="0">
                <a:solidFill>
                  <a:srgbClr val="00B050"/>
                </a:solidFill>
                <a:latin typeface="Times New Roman" panose="02020603050405020304" pitchFamily="18" charset="0"/>
                <a:cs typeface="Times New Roman" panose="02020603050405020304" pitchFamily="18" charset="0"/>
              </a:rPr>
              <a:t>2024</a:t>
            </a:r>
          </a:p>
          <a:p>
            <a:endParaRPr lang="fr-FR" sz="3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4258</TotalTime>
  <Words>448</Words>
  <Application>Microsoft Office PowerPoint</Application>
  <PresentationFormat>Personnalisé</PresentationFormat>
  <Paragraphs>45</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Times New Roman</vt:lpstr>
      <vt:lpstr>Verdana</vt:lpstr>
      <vt:lpstr>Wingdings</vt:lpstr>
      <vt:lpstr>Thème Office</vt:lpstr>
      <vt:lpstr>   Experimental and numerical study on the behavior of a multilayer for active magnetic refrigerator based on La-Fe-Co-Si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redouane</dc:creator>
  <cp:lastModifiedBy>IT DOCTOR</cp:lastModifiedBy>
  <cp:revision>56</cp:revision>
  <dcterms:created xsi:type="dcterms:W3CDTF">2014-06-05T21:47:43Z</dcterms:created>
  <dcterms:modified xsi:type="dcterms:W3CDTF">2024-05-26T07:46:47Z</dcterms:modified>
</cp:coreProperties>
</file>